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handoutMasterIdLst>
    <p:handoutMasterId r:id="rId40"/>
  </p:handoutMasterIdLst>
  <p:sldIdLst>
    <p:sldId id="256" r:id="rId2"/>
    <p:sldId id="276" r:id="rId3"/>
    <p:sldId id="261" r:id="rId4"/>
    <p:sldId id="262" r:id="rId5"/>
    <p:sldId id="280" r:id="rId6"/>
    <p:sldId id="281" r:id="rId7"/>
    <p:sldId id="282" r:id="rId8"/>
    <p:sldId id="264" r:id="rId9"/>
    <p:sldId id="279" r:id="rId10"/>
    <p:sldId id="263" r:id="rId11"/>
    <p:sldId id="267" r:id="rId12"/>
    <p:sldId id="283" r:id="rId13"/>
    <p:sldId id="278" r:id="rId14"/>
    <p:sldId id="265" r:id="rId15"/>
    <p:sldId id="258" r:id="rId16"/>
    <p:sldId id="275" r:id="rId17"/>
    <p:sldId id="270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3" r:id="rId26"/>
    <p:sldId id="274" r:id="rId27"/>
    <p:sldId id="291" r:id="rId28"/>
    <p:sldId id="292" r:id="rId29"/>
    <p:sldId id="293" r:id="rId30"/>
    <p:sldId id="294" r:id="rId31"/>
    <p:sldId id="268" r:id="rId32"/>
    <p:sldId id="295" r:id="rId33"/>
    <p:sldId id="296" r:id="rId34"/>
    <p:sldId id="297" r:id="rId35"/>
    <p:sldId id="299" r:id="rId36"/>
    <p:sldId id="300" r:id="rId37"/>
    <p:sldId id="269" r:id="rId38"/>
    <p:sldId id="260" r:id="rId3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00CC99"/>
    <a:srgbClr val="9900FF"/>
    <a:srgbClr val="DDF9FF"/>
    <a:srgbClr val="A50021"/>
    <a:srgbClr val="FFCC00"/>
    <a:srgbClr val="FF66FF"/>
    <a:srgbClr val="FF7C80"/>
    <a:srgbClr val="FF6A5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7172" autoAdjust="0"/>
  </p:normalViewPr>
  <p:slideViewPr>
    <p:cSldViewPr>
      <p:cViewPr>
        <p:scale>
          <a:sx n="100" d="100"/>
          <a:sy n="100" d="100"/>
        </p:scale>
        <p:origin x="-2304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A378D-F516-44C7-9DFD-86231549F8E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6DBFD-9A26-45FB-BCC8-2F233E6FE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048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DDA8-5FB9-4E33-9B45-1D1D56853E2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4B82-F093-478F-8266-8A100C00C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DDA8-5FB9-4E33-9B45-1D1D56853E2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4B82-F093-478F-8266-8A100C00C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7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DDA8-5FB9-4E33-9B45-1D1D56853E2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4B82-F093-478F-8266-8A100C00C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7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DDA8-5FB9-4E33-9B45-1D1D56853E2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4B82-F093-478F-8266-8A100C00C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4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DDA8-5FB9-4E33-9B45-1D1D56853E2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4B82-F093-478F-8266-8A100C00C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6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DDA8-5FB9-4E33-9B45-1D1D56853E2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4B82-F093-478F-8266-8A100C00C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3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DDA8-5FB9-4E33-9B45-1D1D56853E2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4B82-F093-478F-8266-8A100C00C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DDA8-5FB9-4E33-9B45-1D1D56853E2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4B82-F093-478F-8266-8A100C00C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1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DDA8-5FB9-4E33-9B45-1D1D56853E2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4B82-F093-478F-8266-8A100C00C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21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DDA8-5FB9-4E33-9B45-1D1D56853E2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4B82-F093-478F-8266-8A100C00C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3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DDA8-5FB9-4E33-9B45-1D1D56853E2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4B82-F093-478F-8266-8A100C00C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1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ADDA8-5FB9-4E33-9B45-1D1D56853E2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04B82-F093-478F-8266-8A100C00C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7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1.wdp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17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9" y="11663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45024"/>
            <a:ext cx="1473853" cy="1105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101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925008" y="1196752"/>
            <a:ext cx="7314224" cy="266429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4400" dirty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а 2022 год </a:t>
            </a:r>
          </a:p>
          <a:p>
            <a:pPr algn="ctr"/>
            <a:r>
              <a:rPr lang="ru-RU" sz="30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и на плановый период 2023 и 2024 годов</a:t>
            </a:r>
          </a:p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49" y="404664"/>
            <a:ext cx="562107" cy="624354"/>
          </a:xfrm>
          <a:effectLst>
            <a:glow rad="25400">
              <a:schemeClr val="bg1"/>
            </a:glo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979712" y="116632"/>
            <a:ext cx="6797774" cy="999801"/>
          </a:xfrm>
        </p:spPr>
        <p:txBody>
          <a:bodyPr/>
          <a:lstStyle/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 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ГОРОДА ФЕДЕРАЛЬНОГО ЗНАЧЕНИЯ САНКТ-ПЕТЕРБУРГА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ОКРУГ СЕВЕРНЫЙ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115616" y="5683852"/>
            <a:ext cx="7118288" cy="6254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"/>
              </a:spcBef>
            </a:pP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Подготовлен на основании Решения Муниципального Совета </a:t>
            </a:r>
          </a:p>
          <a:p>
            <a:pPr>
              <a:spcBef>
                <a:spcPts val="50"/>
              </a:spcBef>
            </a:pP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 МО Северный от 30.11.2021 № 125-023-6-2021 </a:t>
            </a:r>
            <a:endParaRPr lang="ru-RU" sz="14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"/>
              </a:spcBef>
            </a:pPr>
            <a:r>
              <a:rPr lang="ru-RU" sz="1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 изменениями, внесенными  Решением МС от </a:t>
            </a:r>
            <a:r>
              <a:rPr lang="ru-RU" sz="1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16.11.2022 </a:t>
            </a:r>
            <a:r>
              <a:rPr lang="ru-RU" sz="1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154-031-6-2022</a:t>
            </a:r>
            <a:r>
              <a:rPr lang="ru-RU" sz="1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9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551">
            <a:off x="395011" y="3529371"/>
            <a:ext cx="1326070" cy="99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043">
            <a:off x="7243233" y="3615248"/>
            <a:ext cx="1354509" cy="101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50">
            <a:off x="6199495" y="4360726"/>
            <a:ext cx="1532583" cy="1021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076">
            <a:off x="3957824" y="4084857"/>
            <a:ext cx="1524735" cy="114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01008"/>
            <a:ext cx="1656184" cy="1103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928">
            <a:off x="1126848" y="4316061"/>
            <a:ext cx="1566736" cy="118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2623608" y="6304135"/>
            <a:ext cx="3896783" cy="437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______________________</a:t>
            </a:r>
            <a:endParaRPr lang="ru-RU" sz="1100" b="1" dirty="0"/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мосеверный.рф - Местная администрация – Бюджет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98" y="5805264"/>
            <a:ext cx="140174" cy="1440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500147"/>
            <a:ext cx="144016" cy="1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60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9" y="87701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1475656" y="3645024"/>
            <a:ext cx="6120679" cy="29696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925008" y="188640"/>
            <a:ext cx="7535424" cy="972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7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</a:t>
            </a:r>
          </a:p>
          <a:p>
            <a:pPr algn="ctr"/>
            <a:r>
              <a:rPr lang="ru-RU" sz="57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на 2022-2024 годы</a:t>
            </a:r>
          </a:p>
          <a:p>
            <a:pPr algn="ctr"/>
            <a:endParaRPr lang="ru-RU" sz="5700" dirty="0" smtClean="0">
              <a:solidFill>
                <a:srgbClr val="3C66B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1956"/>
              </p:ext>
            </p:extLst>
          </p:nvPr>
        </p:nvGraphicFramePr>
        <p:xfrm>
          <a:off x="1281407" y="1196752"/>
          <a:ext cx="65091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202361"/>
                <a:gridCol w="1296144"/>
                <a:gridCol w="120235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A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A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A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AFA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88 961,4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92 269,9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95 284,6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912,5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92 269,9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95 284,6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Дефицит(-)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 Профицит(+)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-1951,1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Текст 2"/>
          <p:cNvSpPr>
            <a:spLocks noGrp="1"/>
          </p:cNvSpPr>
          <p:nvPr>
            <p:ph type="body" idx="1"/>
          </p:nvPr>
        </p:nvSpPr>
        <p:spPr>
          <a:xfrm>
            <a:off x="1691680" y="3284984"/>
            <a:ext cx="7848872" cy="3600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500" b="0" dirty="0" smtClean="0">
                <a:latin typeface="Times New Roman" pitchFamily="18" charset="0"/>
                <a:cs typeface="Times New Roman" pitchFamily="18" charset="0"/>
              </a:rPr>
              <a:t>Доходы бюджета – это поступающие в бюджет денежные средства.</a:t>
            </a:r>
          </a:p>
          <a:p>
            <a:pPr>
              <a:spcBef>
                <a:spcPts val="0"/>
              </a:spcBef>
            </a:pPr>
            <a:r>
              <a:rPr lang="ru-RU" sz="1500" b="0" dirty="0" smtClean="0">
                <a:latin typeface="Times New Roman" pitchFamily="18" charset="0"/>
                <a:cs typeface="Times New Roman" pitchFamily="18" charset="0"/>
              </a:rPr>
              <a:t>Расходы бюджета – это выплачиваемые из бюджета денежные средства.</a:t>
            </a:r>
          </a:p>
          <a:p>
            <a:pPr>
              <a:spcBef>
                <a:spcPts val="0"/>
              </a:spcBef>
            </a:pPr>
            <a:r>
              <a:rPr lang="ru-RU" sz="1500" b="0" dirty="0" smtClean="0"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1500" b="0" dirty="0">
                <a:latin typeface="Times New Roman" pitchFamily="18" charset="0"/>
                <a:cs typeface="Times New Roman" pitchFamily="18" charset="0"/>
              </a:rPr>
              <a:t>бюджета – это превышение расходов </a:t>
            </a:r>
            <a:r>
              <a:rPr lang="ru-RU" sz="1500" b="0" dirty="0" smtClean="0">
                <a:latin typeface="Times New Roman" pitchFamily="18" charset="0"/>
                <a:cs typeface="Times New Roman" pitchFamily="18" charset="0"/>
              </a:rPr>
              <a:t>бюджета над его доходами.</a:t>
            </a:r>
          </a:p>
          <a:p>
            <a:pPr>
              <a:spcBef>
                <a:spcPts val="0"/>
              </a:spcBef>
            </a:pPr>
            <a:r>
              <a:rPr lang="ru-RU" sz="1500" b="0" dirty="0" smtClean="0">
                <a:latin typeface="Times New Roman" pitchFamily="18" charset="0"/>
                <a:cs typeface="Times New Roman" pitchFamily="18" charset="0"/>
              </a:rPr>
              <a:t>Профицит бюджета – это превышение доходов бюджета над его расходами. </a:t>
            </a:r>
            <a:endParaRPr lang="ru-RU" sz="1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2051720" y="3645024"/>
            <a:ext cx="1008112" cy="3661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1"/>
          </p:nvPr>
        </p:nvSpPr>
        <p:spPr>
          <a:xfrm>
            <a:off x="4067944" y="3645024"/>
            <a:ext cx="1008112" cy="3661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idx="1"/>
          </p:nvPr>
        </p:nvSpPr>
        <p:spPr>
          <a:xfrm>
            <a:off x="6084168" y="3645024"/>
            <a:ext cx="1008112" cy="3661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8525768" y="6348285"/>
            <a:ext cx="533717" cy="32107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86" y="3933056"/>
            <a:ext cx="5429810" cy="264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Текст 2"/>
          <p:cNvSpPr>
            <a:spLocks noGrp="1"/>
          </p:cNvSpPr>
          <p:nvPr>
            <p:ph type="body" idx="1"/>
          </p:nvPr>
        </p:nvSpPr>
        <p:spPr>
          <a:xfrm rot="16200000">
            <a:off x="1663703" y="5152808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88961,4</a:t>
            </a:r>
            <a:endParaRPr lang="ru-RU" sz="1600" b="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idx="1"/>
          </p:nvPr>
        </p:nvSpPr>
        <p:spPr>
          <a:xfrm rot="16200000">
            <a:off x="2151705" y="5152808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90912,5</a:t>
            </a:r>
            <a:endParaRPr lang="ru-RU" sz="1600" b="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Текст 2"/>
          <p:cNvSpPr>
            <a:spLocks noGrp="1"/>
          </p:cNvSpPr>
          <p:nvPr>
            <p:ph type="body" idx="1"/>
          </p:nvPr>
        </p:nvSpPr>
        <p:spPr>
          <a:xfrm rot="16200000">
            <a:off x="3663874" y="5152808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92269,9</a:t>
            </a:r>
            <a:endParaRPr lang="ru-RU" sz="1600" b="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Текст 2"/>
          <p:cNvSpPr>
            <a:spLocks noGrp="1"/>
          </p:cNvSpPr>
          <p:nvPr>
            <p:ph type="body" idx="1"/>
          </p:nvPr>
        </p:nvSpPr>
        <p:spPr>
          <a:xfrm rot="16200000">
            <a:off x="4167930" y="5185170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92269,9</a:t>
            </a:r>
            <a:endParaRPr lang="ru-RU" sz="1600" b="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Текст 2"/>
          <p:cNvSpPr>
            <a:spLocks noGrp="1"/>
          </p:cNvSpPr>
          <p:nvPr>
            <p:ph type="body" idx="1"/>
          </p:nvPr>
        </p:nvSpPr>
        <p:spPr>
          <a:xfrm rot="16200000">
            <a:off x="5752106" y="5113162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95284,6</a:t>
            </a:r>
            <a:endParaRPr lang="ru-RU" sz="1600" b="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Текст 2"/>
          <p:cNvSpPr>
            <a:spLocks noGrp="1"/>
          </p:cNvSpPr>
          <p:nvPr>
            <p:ph type="body" idx="1"/>
          </p:nvPr>
        </p:nvSpPr>
        <p:spPr>
          <a:xfrm rot="16200000">
            <a:off x="6256162" y="5113163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95284,6</a:t>
            </a:r>
            <a:endParaRPr lang="ru-RU" sz="1600" b="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Текст 2"/>
          <p:cNvSpPr>
            <a:spLocks noGrp="1"/>
          </p:cNvSpPr>
          <p:nvPr>
            <p:ph type="body" idx="1"/>
          </p:nvPr>
        </p:nvSpPr>
        <p:spPr>
          <a:xfrm>
            <a:off x="2627784" y="6165304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0" dirty="0" smtClean="0">
                <a:effectLst/>
                <a:latin typeface="Times New Roman" pitchFamily="18" charset="0"/>
                <a:cs typeface="Times New Roman" pitchFamily="18" charset="0"/>
              </a:rPr>
              <a:t>1951,1</a:t>
            </a:r>
            <a:endParaRPr lang="ru-RU" sz="1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Текст 2"/>
          <p:cNvSpPr>
            <a:spLocks noGrp="1"/>
          </p:cNvSpPr>
          <p:nvPr>
            <p:ph type="body" idx="1"/>
          </p:nvPr>
        </p:nvSpPr>
        <p:spPr>
          <a:xfrm>
            <a:off x="2843808" y="6381328"/>
            <a:ext cx="4464496" cy="2320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0" dirty="0" smtClean="0">
                <a:effectLst/>
                <a:latin typeface="Times New Roman" pitchFamily="18" charset="0"/>
                <a:cs typeface="Times New Roman" pitchFamily="18" charset="0"/>
              </a:rPr>
              <a:t>          доходы               расходы             дефицит</a:t>
            </a:r>
            <a:endParaRPr lang="ru-RU" sz="1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1312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3" name="Скругленный прямоугольник 32"/>
          <p:cNvSpPr/>
          <p:nvPr/>
        </p:nvSpPr>
        <p:spPr>
          <a:xfrm>
            <a:off x="6156177" y="3284984"/>
            <a:ext cx="2808311" cy="302433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9512" y="3284984"/>
            <a:ext cx="2664295" cy="208823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131841" y="3284984"/>
            <a:ext cx="2808311" cy="2880320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дзаголовок 2"/>
          <p:cNvSpPr txBox="1">
            <a:spLocks/>
          </p:cNvSpPr>
          <p:nvPr/>
        </p:nvSpPr>
        <p:spPr>
          <a:xfrm>
            <a:off x="925008" y="476672"/>
            <a:ext cx="7535424" cy="1116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6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Формирование доходов бюджета </a:t>
            </a:r>
          </a:p>
          <a:p>
            <a:pPr algn="ctr"/>
            <a:r>
              <a:rPr lang="ru-RU" sz="76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67644" y="2276872"/>
            <a:ext cx="6336704" cy="50405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987824" y="2342799"/>
            <a:ext cx="2952328" cy="3661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3537012"/>
            <a:ext cx="2160240" cy="46805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76381" y="3537012"/>
            <a:ext cx="2275739" cy="4680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4208" y="3429000"/>
            <a:ext cx="216024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357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323528" y="3566935"/>
            <a:ext cx="2448272" cy="3661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3275856" y="3566935"/>
            <a:ext cx="2448272" cy="3661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6314611" y="3412241"/>
            <a:ext cx="2448272" cy="3661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800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4523" y="4520866"/>
            <a:ext cx="2160240" cy="56431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323528" y="4509120"/>
            <a:ext cx="2448272" cy="3661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доходы физических лиц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27001" y="4446648"/>
            <a:ext cx="2145982" cy="7044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3239852" y="4437112"/>
            <a:ext cx="2448272" cy="3661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оказания услуг (работ), компенсации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затрат государства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32240" y="4464733"/>
            <a:ext cx="1656184" cy="4044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357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6660232" y="4503039"/>
            <a:ext cx="1800200" cy="3661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32240" y="5085184"/>
            <a:ext cx="1656184" cy="4044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357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434130" y="5373216"/>
            <a:ext cx="2145982" cy="50405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"/>
          <p:cNvSpPr txBox="1">
            <a:spLocks/>
          </p:cNvSpPr>
          <p:nvPr/>
        </p:nvSpPr>
        <p:spPr>
          <a:xfrm>
            <a:off x="3275856" y="5367135"/>
            <a:ext cx="2448272" cy="3661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1960" y="2856752"/>
            <a:ext cx="504055" cy="35240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A8E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32480" y="2856753"/>
            <a:ext cx="504056" cy="35240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5816" y="2856752"/>
            <a:ext cx="504056" cy="352408"/>
          </a:xfrm>
          <a:prstGeom prst="rect">
            <a:avLst/>
          </a:prstGeom>
        </p:spPr>
      </p:pic>
      <p:sp>
        <p:nvSpPr>
          <p:cNvPr id="30" name="Текст 2"/>
          <p:cNvSpPr txBox="1">
            <a:spLocks/>
          </p:cNvSpPr>
          <p:nvPr/>
        </p:nvSpPr>
        <p:spPr>
          <a:xfrm>
            <a:off x="6660232" y="5104336"/>
            <a:ext cx="1800200" cy="3661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732240" y="5695556"/>
            <a:ext cx="1656184" cy="4044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357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Текст 2"/>
          <p:cNvSpPr txBox="1">
            <a:spLocks/>
          </p:cNvSpPr>
          <p:nvPr/>
        </p:nvSpPr>
        <p:spPr>
          <a:xfrm>
            <a:off x="6660232" y="5731535"/>
            <a:ext cx="1800200" cy="3661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784" y="6264310"/>
            <a:ext cx="376359" cy="418036"/>
          </a:xfrm>
          <a:prstGeom prst="rect">
            <a:avLst/>
          </a:prstGeom>
        </p:spPr>
      </p:pic>
      <p:sp>
        <p:nvSpPr>
          <p:cNvPr id="45" name="Текст 2"/>
          <p:cNvSpPr txBox="1">
            <a:spLocks/>
          </p:cNvSpPr>
          <p:nvPr/>
        </p:nvSpPr>
        <p:spPr>
          <a:xfrm>
            <a:off x="8460432" y="6236066"/>
            <a:ext cx="611560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1439652" y="6224326"/>
            <a:ext cx="6372708" cy="589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______________________</a:t>
            </a:r>
            <a:endParaRPr lang="ru-RU" sz="1100" b="1" dirty="0"/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сайт Комитета финансов Санкт-Петербурга  –  раздел Бюджет – Взаимодействие с МО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789040"/>
            <a:ext cx="140174" cy="14401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449390"/>
            <a:ext cx="144016" cy="1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8203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925008" y="296652"/>
            <a:ext cx="7535424" cy="1116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6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</a:t>
            </a:r>
          </a:p>
          <a:p>
            <a:pPr algn="ctr"/>
            <a:r>
              <a:rPr lang="ru-RU" sz="76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Основной вид безвозмездных перечислений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5008" y="1340768"/>
            <a:ext cx="2998920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межбюджетных трансферов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1340768"/>
            <a:ext cx="3096343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5008" y="2714650"/>
            <a:ext cx="2998920" cy="9303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Дотации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(дар, пожертвование)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1554" y="2714650"/>
            <a:ext cx="3124861" cy="9303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цели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использования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5008" y="3933056"/>
            <a:ext cx="2998920" cy="93037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(приходить на помощь)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91554" y="3933056"/>
            <a:ext cx="3196869" cy="93037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Предоставляются строго на определенные цели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5008" y="5157192"/>
            <a:ext cx="2998920" cy="9303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(поддержка)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29" y="6251324"/>
            <a:ext cx="376359" cy="418036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5191554" y="5157192"/>
            <a:ext cx="3196870" cy="9303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Предоставляются на условиях софинансирования расходов других бюджетов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8424936" y="6223080"/>
            <a:ext cx="611560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87" y="2887613"/>
            <a:ext cx="1048909" cy="5844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87" y="4106019"/>
            <a:ext cx="1048909" cy="5844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87" y="5330155"/>
            <a:ext cx="1048909" cy="5844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2240" y="2179060"/>
            <a:ext cx="524456" cy="4320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7761" y="2195456"/>
            <a:ext cx="5244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6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261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615090" y="208829"/>
            <a:ext cx="7904234" cy="1717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6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</a:t>
            </a:r>
          </a:p>
          <a:p>
            <a:pPr algn="ctr"/>
            <a:r>
              <a:rPr lang="ru-RU" sz="76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в среднем на 2022-2024 годы</a:t>
            </a:r>
          </a:p>
          <a:p>
            <a:pPr algn="ctr"/>
            <a:r>
              <a:rPr lang="ru-RU" sz="76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48409" y="1307081"/>
            <a:ext cx="1710160" cy="59954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B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Прочие 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0,5 %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13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2614">
            <a:off x="1770254" y="1230233"/>
            <a:ext cx="5116530" cy="516639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300192" y="3340043"/>
            <a:ext cx="2629282" cy="946777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66FF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на исполнение отдельных гос.полномочий из бюджета Санкт-Петербурга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20,1 %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3645024"/>
            <a:ext cx="2088232" cy="72008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из бюджета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78,1 %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32240" y="5480105"/>
            <a:ext cx="1872208" cy="72008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доходы физических лиц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1,3 %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endCxn id="4" idx="0"/>
          </p:cNvCxnSpPr>
          <p:nvPr/>
        </p:nvCxnSpPr>
        <p:spPr>
          <a:xfrm flipH="1">
            <a:off x="6369930" y="1906623"/>
            <a:ext cx="378479" cy="323913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300192" y="5373216"/>
            <a:ext cx="432048" cy="216024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98955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9" y="11663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Скругленный прямоугольник 18"/>
          <p:cNvSpPr/>
          <p:nvPr/>
        </p:nvSpPr>
        <p:spPr>
          <a:xfrm>
            <a:off x="1043608" y="4527411"/>
            <a:ext cx="2448272" cy="2120329"/>
          </a:xfrm>
          <a:prstGeom prst="roundRect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980728"/>
            <a:ext cx="2304255" cy="1800200"/>
          </a:xfrm>
          <a:prstGeom prst="roundRect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дзаголовок 2"/>
          <p:cNvSpPr txBox="1">
            <a:spLocks/>
          </p:cNvSpPr>
          <p:nvPr/>
        </p:nvSpPr>
        <p:spPr>
          <a:xfrm>
            <a:off x="1691680" y="332656"/>
            <a:ext cx="5904656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6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Основные источники доходов местного бюджета на 2022-2024 годы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91469"/>
              </p:ext>
            </p:extLst>
          </p:nvPr>
        </p:nvGraphicFramePr>
        <p:xfrm>
          <a:off x="3995936" y="1196752"/>
          <a:ext cx="4536504" cy="1033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728"/>
                <a:gridCol w="882337"/>
                <a:gridCol w="882337"/>
                <a:gridCol w="860102"/>
              </a:tblGrid>
              <a:tr h="470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 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2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5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5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5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5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5378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доходы физических лиц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1257,0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1390,1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1515,0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62581"/>
              </p:ext>
            </p:extLst>
          </p:nvPr>
        </p:nvGraphicFramePr>
        <p:xfrm>
          <a:off x="467544" y="2871192"/>
          <a:ext cx="5400600" cy="154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5"/>
                <a:gridCol w="936104"/>
                <a:gridCol w="864096"/>
                <a:gridCol w="864095"/>
              </a:tblGrid>
              <a:tr h="486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5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5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5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4DC"/>
                    </a:solidFill>
                  </a:tcPr>
                </a:tc>
              </a:tr>
              <a:tr h="5296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услуг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(работ)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 компенсации затрат государства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51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возмещение ущерба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575813"/>
              </p:ext>
            </p:extLst>
          </p:nvPr>
        </p:nvGraphicFramePr>
        <p:xfrm>
          <a:off x="4139952" y="4869160"/>
          <a:ext cx="4276928" cy="1285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864096"/>
                <a:gridCol w="864096"/>
                <a:gridCol w="892552"/>
              </a:tblGrid>
              <a:tr h="675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1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5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1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5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1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5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1F3"/>
                    </a:solidFill>
                  </a:tcPr>
                </a:tc>
              </a:tr>
              <a:tr h="27409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68825,9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71515,4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73610,3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18504,5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19264,1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20053,7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68653" y="1340768"/>
            <a:ext cx="627283" cy="352408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6444208" y="2492897"/>
            <a:ext cx="2376263" cy="20882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96952"/>
            <a:ext cx="576064" cy="3524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A8E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63888" y="5085184"/>
            <a:ext cx="576064" cy="3524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18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14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38" y="1159477"/>
            <a:ext cx="1315394" cy="161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Текст 2"/>
          <p:cNvSpPr txBox="1">
            <a:spLocks/>
          </p:cNvSpPr>
          <p:nvPr/>
        </p:nvSpPr>
        <p:spPr>
          <a:xfrm>
            <a:off x="1115616" y="908720"/>
            <a:ext cx="2255801" cy="1830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 rot="16200000">
            <a:off x="1115616" y="1944810"/>
            <a:ext cx="1152128" cy="2320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2022  год</a:t>
            </a:r>
            <a:endParaRPr lang="ru-RU" sz="140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 rot="16200000">
            <a:off x="1575642" y="1959308"/>
            <a:ext cx="1152128" cy="2320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2023  год</a:t>
            </a:r>
            <a:endParaRPr lang="ru-RU" sz="140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Текст 2"/>
          <p:cNvSpPr txBox="1">
            <a:spLocks/>
          </p:cNvSpPr>
          <p:nvPr/>
        </p:nvSpPr>
        <p:spPr>
          <a:xfrm rot="16200000">
            <a:off x="1979712" y="1944810"/>
            <a:ext cx="1152128" cy="2320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2024  год</a:t>
            </a:r>
            <a:endParaRPr lang="ru-RU" sz="140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36912"/>
            <a:ext cx="14954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Текст 2"/>
          <p:cNvSpPr txBox="1">
            <a:spLocks/>
          </p:cNvSpPr>
          <p:nvPr/>
        </p:nvSpPr>
        <p:spPr>
          <a:xfrm>
            <a:off x="6468435" y="2420888"/>
            <a:ext cx="2255801" cy="1830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Текст 2"/>
          <p:cNvSpPr txBox="1">
            <a:spLocks/>
          </p:cNvSpPr>
          <p:nvPr/>
        </p:nvSpPr>
        <p:spPr>
          <a:xfrm rot="16200000">
            <a:off x="7521352" y="3312962"/>
            <a:ext cx="1152128" cy="2320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2024  год</a:t>
            </a:r>
            <a:endParaRPr lang="ru-RU" sz="140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 rot="16200000">
            <a:off x="7064302" y="3312962"/>
            <a:ext cx="1152128" cy="2320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2023  год</a:t>
            </a:r>
            <a:endParaRPr lang="ru-RU" sz="140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Текст 2"/>
          <p:cNvSpPr txBox="1">
            <a:spLocks/>
          </p:cNvSpPr>
          <p:nvPr/>
        </p:nvSpPr>
        <p:spPr>
          <a:xfrm rot="16200000">
            <a:off x="6616202" y="3312963"/>
            <a:ext cx="1152128" cy="2320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2022  год</a:t>
            </a:r>
            <a:endParaRPr lang="ru-RU" sz="140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25144"/>
            <a:ext cx="1494991" cy="19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Текст 2"/>
          <p:cNvSpPr txBox="1">
            <a:spLocks/>
          </p:cNvSpPr>
          <p:nvPr/>
        </p:nvSpPr>
        <p:spPr>
          <a:xfrm>
            <a:off x="1084391" y="4509120"/>
            <a:ext cx="2448272" cy="1830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 rot="16200000">
            <a:off x="1164508" y="5756371"/>
            <a:ext cx="910328" cy="1440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2022  год</a:t>
            </a:r>
            <a:endParaRPr lang="ru-RU" sz="140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 rot="16200000">
            <a:off x="1668564" y="5756373"/>
            <a:ext cx="910328" cy="1440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2023  год</a:t>
            </a:r>
            <a:endParaRPr lang="ru-RU" sz="140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Текст 2"/>
          <p:cNvSpPr txBox="1">
            <a:spLocks/>
          </p:cNvSpPr>
          <p:nvPr/>
        </p:nvSpPr>
        <p:spPr>
          <a:xfrm rot="16200000">
            <a:off x="2172620" y="5756373"/>
            <a:ext cx="910328" cy="1440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2024  год</a:t>
            </a:r>
            <a:endParaRPr lang="ru-RU" sz="140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5372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925008" y="296652"/>
            <a:ext cx="7535424" cy="1116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6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/>
            <a:r>
              <a:rPr lang="ru-RU" sz="76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67644" y="1772816"/>
            <a:ext cx="6336704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3023828" y="1844824"/>
            <a:ext cx="3024336" cy="3661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местного бюджета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5776" y="2442706"/>
            <a:ext cx="684076" cy="3524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6156" y="2442706"/>
            <a:ext cx="684076" cy="3524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20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15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39652" y="3028454"/>
            <a:ext cx="3024336" cy="5760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1432590" y="2996952"/>
            <a:ext cx="2930448" cy="6390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67645" y="3772550"/>
            <a:ext cx="3060339" cy="203271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екст 2"/>
          <p:cNvSpPr txBox="1">
            <a:spLocks/>
          </p:cNvSpPr>
          <p:nvPr/>
        </p:nvSpPr>
        <p:spPr>
          <a:xfrm>
            <a:off x="1547664" y="3854967"/>
            <a:ext cx="2808312" cy="3661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25 муниципальных программ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вопросам местного значения, определяющие: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цели и задачи деятельности муниципального образования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определенной сфере,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способы их достижения,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финансовые ресурсы.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16016" y="3760804"/>
            <a:ext cx="3024336" cy="204446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16016" y="3023977"/>
            <a:ext cx="3024336" cy="5760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>
            <a:off x="4860032" y="3926975"/>
            <a:ext cx="2844316" cy="5101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органов местного самоуправления (ОМСУ),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езервный фонд,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полномочия по составлению административных протоколов,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полномочия по опеке и попечительству,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доплаты к пенсии.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Текст 2"/>
          <p:cNvSpPr txBox="1">
            <a:spLocks/>
          </p:cNvSpPr>
          <p:nvPr/>
        </p:nvSpPr>
        <p:spPr>
          <a:xfrm>
            <a:off x="4211960" y="2990871"/>
            <a:ext cx="4176464" cy="3661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Непрограммные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1439652" y="6093296"/>
            <a:ext cx="5688632" cy="437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______________________</a:t>
            </a:r>
            <a:endParaRPr lang="ru-RU" sz="1100" b="1" dirty="0"/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мосеверный.рф - Местная администрация – Муниципальные программы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32" y="3284984"/>
            <a:ext cx="140174" cy="14401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309320"/>
            <a:ext cx="144016" cy="1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3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145818" y="188640"/>
            <a:ext cx="684277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2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</a:p>
          <a:p>
            <a:pPr algn="ctr"/>
            <a:r>
              <a:rPr lang="ru-RU" sz="112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в среднем на 2022-2024 годы</a:t>
            </a:r>
          </a:p>
          <a:p>
            <a:pPr algn="ctr"/>
            <a:r>
              <a:rPr lang="ru-RU" sz="76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16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3702">
            <a:off x="1837300" y="1150695"/>
            <a:ext cx="4858836" cy="4868939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5010524" y="4653136"/>
            <a:ext cx="2065391" cy="654933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32,6 %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83768" y="6237312"/>
            <a:ext cx="2314615" cy="416553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0,6 %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7988" y="1268760"/>
            <a:ext cx="1561336" cy="65493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C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3,2 %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72200" y="1481056"/>
            <a:ext cx="2607070" cy="103929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A50021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Вопросы национальной экономики, национальная безопасность, правоохранительная деятельность, охрана окружающей среды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0,6 %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62812" y="5340656"/>
            <a:ext cx="864096" cy="43792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7C8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9,2 %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1898" y="1153589"/>
            <a:ext cx="2065391" cy="65493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CC99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33,0 %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97447" y="4929082"/>
            <a:ext cx="1105104" cy="43792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2,0 %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3568" y="3645024"/>
            <a:ext cx="1728191" cy="44641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66FF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18,8 %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002551" y="4980602"/>
            <a:ext cx="409208" cy="167441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059324" y="1923693"/>
            <a:ext cx="352435" cy="209163"/>
          </a:xfrm>
          <a:prstGeom prst="straightConnector1">
            <a:avLst/>
          </a:prstGeom>
          <a:ln w="1905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3" idx="0"/>
          </p:cNvCxnSpPr>
          <p:nvPr/>
        </p:nvCxnSpPr>
        <p:spPr>
          <a:xfrm flipV="1">
            <a:off x="3641076" y="5877272"/>
            <a:ext cx="66828" cy="36004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516216" y="2564904"/>
            <a:ext cx="1368152" cy="360040"/>
          </a:xfrm>
          <a:prstGeom prst="straightConnector1">
            <a:avLst/>
          </a:prstGeom>
          <a:ln w="190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37647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11663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684829" y="204158"/>
            <a:ext cx="7745655" cy="1066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Наибольшую часть в расходах </a:t>
            </a:r>
          </a:p>
          <a:p>
            <a:pPr algn="ctr"/>
            <a:r>
              <a:rPr lang="ru-RU" sz="44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на реализацию вопросов местного значения в 2022-2024 годах </a:t>
            </a:r>
          </a:p>
          <a:p>
            <a:pPr algn="ctr"/>
            <a:r>
              <a:rPr lang="ru-RU" sz="44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составят 3 основные направления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5198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№ 1. Благоустройство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территорий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40360" cy="2115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83008"/>
              </p:ext>
            </p:extLst>
          </p:nvPr>
        </p:nvGraphicFramePr>
        <p:xfrm>
          <a:off x="2555776" y="4494232"/>
          <a:ext cx="626469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667"/>
                <a:gridCol w="855831"/>
                <a:gridCol w="936104"/>
                <a:gridCol w="864095"/>
              </a:tblGrid>
              <a:tr h="2373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мероприятия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sz="1200" b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sz="1200" b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sz="1200" b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 детских и спортивных площадок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1186,9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Уборка территорий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7600,0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7000,0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7000,0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благоустройства территории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3017,2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2950,0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2950,0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Комплексное благоустройство в рамках формирования комфортной городской среды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18578,0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18942,2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19408,1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1181,3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460,0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2915817" y="1628801"/>
            <a:ext cx="2592287" cy="28083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6" y="2393298"/>
            <a:ext cx="2502010" cy="1659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1"/>
            <a:ext cx="2144024" cy="151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Текст 2"/>
          <p:cNvSpPr txBox="1">
            <a:spLocks/>
          </p:cNvSpPr>
          <p:nvPr/>
        </p:nvSpPr>
        <p:spPr>
          <a:xfrm>
            <a:off x="8269335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721809"/>
            <a:ext cx="2160240" cy="257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Текст 2"/>
          <p:cNvSpPr txBox="1">
            <a:spLocks/>
          </p:cNvSpPr>
          <p:nvPr/>
        </p:nvSpPr>
        <p:spPr>
          <a:xfrm rot="16200000">
            <a:off x="2887838" y="2880915"/>
            <a:ext cx="1152128" cy="2320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31500,4</a:t>
            </a:r>
            <a:endParaRPr lang="ru-RU" sz="140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 rot="16200000">
            <a:off x="3635897" y="2880914"/>
            <a:ext cx="1152128" cy="2320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30352,2</a:t>
            </a:r>
            <a:endParaRPr lang="ru-RU" sz="140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 rot="16200000">
            <a:off x="4327998" y="2880914"/>
            <a:ext cx="1152128" cy="2320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30858,1</a:t>
            </a:r>
            <a:endParaRPr lang="ru-RU" sz="140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Текст 2"/>
          <p:cNvSpPr txBox="1">
            <a:spLocks/>
          </p:cNvSpPr>
          <p:nvPr/>
        </p:nvSpPr>
        <p:spPr>
          <a:xfrm>
            <a:off x="3205818" y="4090879"/>
            <a:ext cx="2374294" cy="2320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2022 год      2023 год    2024 год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7998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11663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684829" y="204158"/>
            <a:ext cx="7745655" cy="1066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В рамках реализации муниципальной программы «Обустройство детских и спортивных площадок на территории в границах МО </a:t>
            </a:r>
            <a:r>
              <a:rPr lang="ru-RU" sz="4400" dirty="0" err="1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44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 Северный»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8100392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18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541528"/>
              </p:ext>
            </p:extLst>
          </p:nvPr>
        </p:nvGraphicFramePr>
        <p:xfrm>
          <a:off x="323528" y="1417320"/>
          <a:ext cx="5256582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3600398"/>
              </a:tblGrid>
              <a:tr h="23736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Планируется замена песка в детских песочницах по следующим адресам: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30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300" smtClean="0">
                          <a:latin typeface="Times New Roman" pitchFamily="18" charset="0"/>
                          <a:cs typeface="Times New Roman" pitchFamily="18" charset="0"/>
                        </a:rPr>
                        <a:t>Демьяна Бедного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2, корп.           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8, корп.2                д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14, корп.3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26, корп.3       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30, корп.1,5          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пр. Луначарского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80, корп.4,5    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82, корп.1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пр. Просвещения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53, корп.3       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70, корп. 2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пр. Культуры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25, корп.3       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29, корп.3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270298"/>
            <a:ext cx="3022029" cy="20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781738"/>
              </p:ext>
            </p:extLst>
          </p:nvPr>
        </p:nvGraphicFramePr>
        <p:xfrm>
          <a:off x="1691680" y="3645024"/>
          <a:ext cx="5976664" cy="285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059"/>
                <a:gridCol w="4093605"/>
              </a:tblGrid>
              <a:tr h="50840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Планируется ремонт оборудования и демонтаж аварийного оборудования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следующим адресам: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1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Демьяна Бедного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2, корп.3               д.6, корп.1               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8, корп.2         </a:t>
                      </a:r>
                    </a:p>
                    <a:p>
                      <a:pPr algn="l"/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д.10 корп.4              д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14, корп.3              д.22, корп.3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26, корп.3            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30, корп.1,5          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пр. Луначарского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д.78, корп.2             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80, корп.4,5         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82, корп.1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пр. Просвещения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53, корп.3            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70, корп.2             д.72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Суздальский пр.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д.67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1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пр. Культуры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д.7, корп.1              д.9, корп.2                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11, корп.1,5,6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д.15, корп.1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д.19, корп.1              д.21, корп.4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25, корп.3           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29, корп.1,3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126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11663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19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4829" y="204158"/>
            <a:ext cx="7745655" cy="1066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В рамках реализации муниципальной программы «Уборка территорий в границах МО </a:t>
            </a:r>
            <a:r>
              <a:rPr lang="ru-RU" sz="4400" dirty="0" err="1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44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 Северный»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84829" y="1916832"/>
            <a:ext cx="7745655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В рамках реализации муниципальной программы «Озеленение территории в границах МО </a:t>
            </a:r>
            <a:r>
              <a:rPr lang="ru-RU" sz="4400" dirty="0" err="1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44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 Северный»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731060"/>
              </p:ext>
            </p:extLst>
          </p:nvPr>
        </p:nvGraphicFramePr>
        <p:xfrm>
          <a:off x="1403648" y="3169920"/>
          <a:ext cx="669376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3768"/>
              </a:tblGrid>
              <a:tr h="2373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Планируется посадка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деревьев во дворе дома 70, корп.2 по пр. Просвещения: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 – 4 шт., Липа – 5 шт.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60174"/>
              </p:ext>
            </p:extLst>
          </p:nvPr>
        </p:nvGraphicFramePr>
        <p:xfrm>
          <a:off x="755154" y="1041698"/>
          <a:ext cx="760500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5004"/>
              </a:tblGrid>
              <a:tr h="237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Планируется ежедневная уборка территорий зеленых насаждений общего пользования местного значения, включая уборку детских и спортивных площадок, дорожек – 36 скверов общей площадью 16,81Га.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202527"/>
              </p:ext>
            </p:extLst>
          </p:nvPr>
        </p:nvGraphicFramePr>
        <p:xfrm>
          <a:off x="827584" y="2708920"/>
          <a:ext cx="7412587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2587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Планируется озеленение территории и осуществление ухода за зелеными насаждениями.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883946"/>
              </p:ext>
            </p:extLst>
          </p:nvPr>
        </p:nvGraphicFramePr>
        <p:xfrm>
          <a:off x="1691680" y="4005064"/>
          <a:ext cx="597666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145"/>
                <a:gridCol w="2021519"/>
              </a:tblGrid>
              <a:tr h="23736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Планируется реконструкция газонов с применением растительного грунта и посадкой семян газонных трав по следующим адресам: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Просвещения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 дома 70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корп.2  к дому 68, корп.1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152 м2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Суздальский пр.,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дом 61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 м2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Суздальский пр.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 дома 63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корп.3  к дому 65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 м2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пр. Культуры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 дома 29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корп.6  к дому 31, корп.2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 м2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3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9" y="11663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88430"/>
            <a:ext cx="2025608" cy="270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8" y="2914193"/>
            <a:ext cx="2088233" cy="2603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905886" y="3140968"/>
            <a:ext cx="33843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Надеемся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что информация, отраженная в данном документе, окажется для вас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полезной.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593" y="6237312"/>
            <a:ext cx="379895" cy="42196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42315"/>
              </p:ext>
            </p:extLst>
          </p:nvPr>
        </p:nvGraphicFramePr>
        <p:xfrm>
          <a:off x="488782" y="5531516"/>
          <a:ext cx="817602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7575"/>
                <a:gridCol w="343844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Глава МО МО Северный, </a:t>
                      </a:r>
                    </a:p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исполняющий полномочия председателя </a:t>
                      </a:r>
                    </a:p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Муниципального Совета        В.И.Миронкин</a:t>
                      </a:r>
                    </a:p>
                    <a:p>
                      <a:endParaRPr lang="ru-RU" sz="1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Местной администрации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С.В. Пустосмехова</a:t>
                      </a:r>
                    </a:p>
                    <a:p>
                      <a:endParaRPr lang="ru-RU" sz="1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1559" y="188640"/>
            <a:ext cx="79730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внутригородского муниципального образования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города федерального значения Санкт-Петербурга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муниципальный округ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Северный!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Предлагаем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вашему вниманию «Бюджет для граждан»,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котором представлены основные положения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бюджета муниципального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образования МО Северный на 2022 год и плановый период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9006208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11663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20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14311" y="404664"/>
            <a:ext cx="7745655" cy="1066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В рамках реализации муниципальной программы «Организация благоустройства территории </a:t>
            </a:r>
          </a:p>
          <a:p>
            <a:pPr algn="ctr"/>
            <a:r>
              <a:rPr lang="ru-RU" sz="44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в границах МО </a:t>
            </a:r>
            <a:r>
              <a:rPr lang="ru-RU" sz="4400" dirty="0" err="1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44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 Северный»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8711"/>
              </p:ext>
            </p:extLst>
          </p:nvPr>
        </p:nvGraphicFramePr>
        <p:xfrm>
          <a:off x="1475656" y="1772816"/>
          <a:ext cx="662176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1760"/>
              </a:tblGrid>
              <a:tr h="237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Планируется: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Благоустройство дворовых территорий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текущий ремонт набивного покрытия (дорожки)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1323 м2 по адресам: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пр. Культуры, д.7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корп.1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пр. Культуры, д.11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корп.3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пр. Просвещения, д.68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корп.1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пр. Луначарского, д.78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корп.1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556217"/>
              </p:ext>
            </p:extLst>
          </p:nvPr>
        </p:nvGraphicFramePr>
        <p:xfrm>
          <a:off x="1475656" y="4221088"/>
          <a:ext cx="662176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1760"/>
              </a:tblGrid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Содержание,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включая ремонт и окраску газонных ограждений по адресам: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 дома 67 по Суздальскому пр. к дому 32 по ул. Демьяна Бедного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 торца дома 78, корп.3 по пр. Луначарского к дому 78, корп.1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 дома 25, корп.2 к дому 29, корп.3 по пр. Культуры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545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11663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829799"/>
              </p:ext>
            </p:extLst>
          </p:nvPr>
        </p:nvGraphicFramePr>
        <p:xfrm>
          <a:off x="1043608" y="836712"/>
          <a:ext cx="72008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173"/>
                <a:gridCol w="2283463"/>
                <a:gridCol w="2291164"/>
              </a:tblGrid>
              <a:tr h="23736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Ремонт асфальтобетонного покрытия (ямочный)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общей площадью 2483 м2 по следующим адресам: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9FF"/>
                    </a:solidFill>
                  </a:tcPr>
                </a:tc>
              </a:tr>
              <a:tr h="13054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пр. Культуры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д.7,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корп.1           д.17, корп.1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д.19, корп.1,3      д.29, корп.7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д.15, корп.1      д.21, корп.3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д.29, корп.1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д.9, корп.1,2   д.21, корп.1,2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д.29, корп.3,7 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пр. Луначарского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д.80, корп.2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д.78,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корп.2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Суздальский пр.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д.63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корп.3          д.67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д.63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корп.3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ул. Демьяна Бедного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д.18, корп.3         д.30,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корп.1,2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д.22, корп.2      д.24, корп.3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д.30, корп.5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д.2, корп.2        д.16, корп.1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д.22, корп.1      д.28, корп.3 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пр. Просвещения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д.53, корп.1      д.68, корп.3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21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26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11663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22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915263"/>
              </p:ext>
            </p:extLst>
          </p:nvPr>
        </p:nvGraphicFramePr>
        <p:xfrm>
          <a:off x="1619672" y="836712"/>
          <a:ext cx="6336703" cy="4575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2808311"/>
              </a:tblGrid>
              <a:tr h="23736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Установка и содержание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малых архитектурных форм, уличной мебели и хозяйственно-бытового оборудования, необходимого для благоустройства территории (таблички, столбики, полусферы):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54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ул.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Демьяна Бедного, д.2, корп.3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Столбики – 8 шт.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пр. Просвещения,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д.53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корп.3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Столбики – 8 шт.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пр. Культуры,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д.11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корп.1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д.11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корп.2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Таблички – 2 шт.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пр. Просвещения,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д.53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корп.1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Столбики – 8 шт.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пр. Культуры,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д.19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корп.3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Столбики – 3 шт.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пр. Культуры, д.21, корп.2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Столбики – 20 шт.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пр. Культуры,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д.11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корп.2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д.11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корп.5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Столбики – 4 шт.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ул. Демьяна Бедного,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д.8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корп.1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д.6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корп.1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д.10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корп.2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Столбики – 10 шт.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пр. Луначарского,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д.78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корп.3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Столбики – 6 шт.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302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11663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23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188640"/>
            <a:ext cx="864096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В рамках реализации муниципальной программы </a:t>
            </a:r>
          </a:p>
          <a:p>
            <a:pPr algn="ctr"/>
            <a:r>
              <a:rPr lang="ru-RU" sz="44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«Комплексное благоустройство в рамках формирования комфортной  городской среды </a:t>
            </a:r>
          </a:p>
          <a:p>
            <a:pPr algn="ctr"/>
            <a:r>
              <a:rPr lang="ru-RU" sz="44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на территории в границах МО </a:t>
            </a:r>
            <a:r>
              <a:rPr lang="ru-RU" sz="4400" dirty="0" err="1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44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 Северный»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53475" y="1124744"/>
            <a:ext cx="8037050" cy="2320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Планируется Комплексное благоустройство территории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по адресу  пр. Луначарского, д.80, корп.5, включающее в себя:</a:t>
            </a:r>
            <a:endParaRPr lang="ru-RU" sz="1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828704"/>
              </p:ext>
            </p:extLst>
          </p:nvPr>
        </p:nvGraphicFramePr>
        <p:xfrm>
          <a:off x="1475656" y="1772816"/>
          <a:ext cx="6336703" cy="744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3"/>
              </a:tblGrid>
              <a:tr h="237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детского игрового и спортивного оборудования (2022 год):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00"/>
                        </a:spcBef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«Купол исследования»          «Городская вершина»          Качели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пятисекционные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spcBef>
                          <a:spcPts val="100"/>
                        </a:spcBef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Качели «Гнездо»        Балансир         Качели с подвесом          Карусель «Колосок»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71638"/>
              </p:ext>
            </p:extLst>
          </p:nvPr>
        </p:nvGraphicFramePr>
        <p:xfrm>
          <a:off x="755576" y="2780928"/>
          <a:ext cx="7632848" cy="368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/>
              </a:tblGrid>
              <a:tr h="237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Комплексное благоустройство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(2023 год):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пешеходных дорожек в плиточном покрытии 1908,2 м</a:t>
                      </a:r>
                      <a:r>
                        <a:rPr lang="ru-RU" sz="13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Установка МАФ для пешеходных дорожек: скамья – 8 шт.,    урна – 6 шт.</a:t>
                      </a:r>
                      <a:endParaRPr lang="ru-RU" sz="13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детской площадки для детей среднего возраста в полимерном покрытии 992,3 м</a:t>
                      </a:r>
                      <a:r>
                        <a:rPr lang="ru-RU" sz="13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спортивной площадки для игры в панна-футбол в полимерном покрытии 96 м</a:t>
                      </a:r>
                      <a:r>
                        <a:rPr lang="ru-RU" sz="13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Установка оборудования и МАФ для спортивной площадки для игры в панна-футбол: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ограждение – 1 шт.,    скамья – 3 шт.,    урна – 2 шт.,   стенд – 1 шт.</a:t>
                      </a:r>
                      <a:endParaRPr lang="ru-RU" sz="13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спортивной площадки для детей старшего возраста в полимерном покрытии 694,2 м</a:t>
                      </a:r>
                      <a:r>
                        <a:rPr lang="ru-RU" sz="13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Установка оборудования и МАФ для спортивной площадки: теннисный стол – 2 шт.,  спортивный комплекс – 4 шт., баскетбольная стойка – 1 шт.,  качели – 2 шт., скамья – 7 шт., урна – 6 шт.,  стенд – 2 шт.</a:t>
                      </a:r>
                      <a:endParaRPr lang="ru-RU" sz="13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бетонных скамеек 9 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и ремонт газона:     устройство – 3562,6 м</a:t>
                      </a:r>
                      <a:r>
                        <a:rPr lang="ru-RU" sz="13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         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– 3706,4 м</a:t>
                      </a:r>
                      <a:r>
                        <a:rPr lang="ru-RU" sz="13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3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00"/>
                        </a:spcBef>
                        <a:buNone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Озеленение:   посадка:  деревья – 39 шт.,      кустарник – 1989 шт.,      цветы многолетние – 885 шт.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проезда (асфальт) 4330,5 м</a:t>
                      </a:r>
                      <a:r>
                        <a:rPr lang="ru-RU" sz="13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867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11663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24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364864"/>
              </p:ext>
            </p:extLst>
          </p:nvPr>
        </p:nvGraphicFramePr>
        <p:xfrm>
          <a:off x="827584" y="1052736"/>
          <a:ext cx="7632849" cy="31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5"/>
                <a:gridCol w="1094462"/>
                <a:gridCol w="921762"/>
              </a:tblGrid>
              <a:tr h="23736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Комплексное благоустройство по адресу: ул. Демьяна Бедного, д. 18, корп.1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(2024 год):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cs typeface="Times New Roman"/>
                        </a:rPr>
                        <a:t>Травмобезопасное</a:t>
                      </a: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 покрытие на детской площадке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baseline="3000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261,0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cs typeface="Times New Roman"/>
                        </a:rPr>
                        <a:t>Травмобезопасное</a:t>
                      </a: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 покрытие на спортивной площадке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baseline="3000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738,3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Устройство песочницы  в отсеве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baseline="3000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19,6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Устройство пешеходной зоны вокруг песочницы в мощении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baseline="3000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38,4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Мощение пешеходных дорожек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baseline="3000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852,7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Мощение зоны отдыха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baseline="3000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46,7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Установка газонного ограждения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м.п.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22,0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Устройство газона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baseline="3000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8580,7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Посадка кустарника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шт.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126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Установка оборудования и МАФ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шт.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38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973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9087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292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№ 2.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политика, 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 числе расходы на содержание ребенка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приемной семье и семье опекуна, выплату вознаграждения приемному родителю, доплаты к пенсиям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70655"/>
              </p:ext>
            </p:extLst>
          </p:nvPr>
        </p:nvGraphicFramePr>
        <p:xfrm>
          <a:off x="1907704" y="4509120"/>
          <a:ext cx="561662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/>
              </a:tblGrid>
              <a:tr h="65274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2022 году планируется выплачивать пособия 40 детям, находящимся под опекой и попечительством и 24 детям, переданным на воспитание в приемные семьи.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12 семей, которым будет выплачиваться вознаграждение приемным родителям: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 одним приемным ребенком – 9 семей;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 двумя приемными детьми – 1 семья;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 шестью приемными детьми – 1 семья;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 семью приемными детьми – 1 семья.</a:t>
                      </a:r>
                      <a:endParaRPr lang="ru-RU" sz="105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439525" y="1412776"/>
            <a:ext cx="3384376" cy="282108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25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931">
            <a:off x="4805660" y="1149856"/>
            <a:ext cx="3715543" cy="325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9" y="1684756"/>
            <a:ext cx="3051880" cy="239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691992" y="3832909"/>
            <a:ext cx="3519968" cy="981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2022 год              2023 год               2024 год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 rot="16200000">
            <a:off x="439566" y="2764876"/>
            <a:ext cx="1152128" cy="2320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16531,0</a:t>
            </a:r>
            <a:endParaRPr lang="ru-RU" sz="140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 rot="16200000">
            <a:off x="1555649" y="2764876"/>
            <a:ext cx="1152128" cy="2320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17207,5</a:t>
            </a:r>
            <a:endParaRPr lang="ru-RU" sz="140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 rot="16200000">
            <a:off x="2555777" y="2808904"/>
            <a:ext cx="1152128" cy="1440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17911,8</a:t>
            </a:r>
            <a:endParaRPr lang="ru-RU" sz="140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1609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9087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8292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№ 3. Мероприятия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политики,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физической культуры и спорта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36691" y="692696"/>
            <a:ext cx="3283781" cy="34691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658005"/>
              </p:ext>
            </p:extLst>
          </p:nvPr>
        </p:nvGraphicFramePr>
        <p:xfrm>
          <a:off x="251520" y="4326592"/>
          <a:ext cx="6264696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864096"/>
                <a:gridCol w="792088"/>
                <a:gridCol w="792088"/>
              </a:tblGrid>
              <a:tr h="2373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мероприятия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sz="1100" b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sz="1100" b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sz="1100" b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Трудоустройство несовершеннолетних  от 14 до 18 лет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массового спорта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праздничных и зрелищных мероприятий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5625,1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5191,2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5450,7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в области патриотического воспитания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в области досуга населения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1157,6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Сохранение и развитие местных традиций и обрядов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2535,8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2662,5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0" y="1005275"/>
            <a:ext cx="3142067" cy="1580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31673"/>
            <a:ext cx="2312134" cy="1541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6" y="2732196"/>
            <a:ext cx="2561071" cy="1429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41" y="4653136"/>
            <a:ext cx="2290939" cy="1526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26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04841"/>
            <a:ext cx="2726878" cy="320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5948576" y="3789040"/>
            <a:ext cx="3519968" cy="981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2022 год          2023 год          2024 год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 rot="16200000">
            <a:off x="5624142" y="2311237"/>
            <a:ext cx="1152128" cy="2320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9479,0</a:t>
            </a:r>
            <a:endParaRPr lang="ru-RU" sz="140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 rot="16200000">
            <a:off x="6560246" y="2304431"/>
            <a:ext cx="1152128" cy="2320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9952,9</a:t>
            </a:r>
            <a:endParaRPr lang="ru-RU" sz="140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 rot="16200000">
            <a:off x="7521352" y="2311237"/>
            <a:ext cx="1152128" cy="2320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10450,4</a:t>
            </a:r>
            <a:endParaRPr lang="ru-RU" sz="140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73350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9087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27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1" y="483051"/>
            <a:ext cx="82530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2000" b="1" dirty="0" smtClean="0">
              <a:solidFill>
                <a:srgbClr val="0060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Участие в организации и финансировании временного трудоустройства несовершеннолетних в возрасте </a:t>
            </a:r>
            <a:endParaRPr lang="ru-RU" sz="2000" b="1" dirty="0" smtClean="0">
              <a:solidFill>
                <a:srgbClr val="0060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14 до 18 лет в свободное от учебы </a:t>
            </a:r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время»</a:t>
            </a:r>
          </a:p>
          <a:p>
            <a:pPr algn="ctr"/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000" b="1" dirty="0" smtClean="0">
              <a:solidFill>
                <a:srgbClr val="0060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60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Муниципальная  </a:t>
            </a:r>
            <a:r>
              <a:rPr lang="ru-RU" sz="2000" b="1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endParaRPr lang="ru-RU" sz="2000" b="1" dirty="0" smtClean="0">
              <a:solidFill>
                <a:srgbClr val="0060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массового </a:t>
            </a:r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спорта»</a:t>
            </a:r>
            <a:endParaRPr lang="ru-RU" sz="2000" dirty="0">
              <a:solidFill>
                <a:srgbClr val="0060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3484" y="1905804"/>
            <a:ext cx="7560840" cy="86409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процессе реализации муниципальной программы планируется организация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24-26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рабочих мест для временного трудоустройства несовершеннолетних жителей округа в возрасте от 14 до 18 лет в свободное от учебы время с целью приобретения трудовых навыков.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4676" y="3789040"/>
            <a:ext cx="7848872" cy="2434040"/>
          </a:xfrm>
          <a:prstGeom prst="roundRect">
            <a:avLst/>
          </a:prstGeom>
          <a:ln>
            <a:solidFill>
              <a:srgbClr val="00CC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рамках реализации муниципальной программы планируется провести для жителей округа: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мастер-классы по скандинавской ходьбе, с привлечением не менее 150 человек (преимущественно старшего возраста) ежегодно;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выездные марши здоровья по скандинавской ходьбе, с привлечением не менее 80 человек каждый год;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соревнования по стрельбе на Кубок Главы МО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Северный среди подростков и молодежи,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привлечением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40-60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участников;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молодежные акции «Мы выбираем спорт», с привлечением не менее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40-60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участников;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турниры по футболу (среди подростков и молодежи округа), количество участников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22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9087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28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1" y="483051"/>
            <a:ext cx="82530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2000" b="1" dirty="0" smtClean="0">
              <a:solidFill>
                <a:srgbClr val="0060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местных и участие в организации </a:t>
            </a:r>
            <a:endParaRPr lang="ru-RU" sz="2000" b="1" dirty="0" smtClean="0">
              <a:solidFill>
                <a:srgbClr val="0060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проведении городских праздничных и иных зрелищных </a:t>
            </a:r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мероприятий»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7635" y="1896376"/>
            <a:ext cx="8136905" cy="4536504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рамках реализации муниципальной программы планируется проведение для жителей округа: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организация и проведение 2 массовых уличных мероприятий ежегодно с привлечением не менее 100 человек 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торжественно-траурных мероприятий, посвященных памятным датам истории России (на Пискаревском мемориальном кладбище, на Богословском кладбище и т.п.) участников – 120 человек;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- праздничных театрализованных мероприятий, посвященных праздникам 23 февраля «Служу России»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8 марта «Дарите женщинам цветы», участников - 500 человек ежегодно;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театрализованных концертных программ, посвященных празднику Дню Победы - «Весна Победы», участников – 500-750 человек ежегодно;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праздничных концертных мероприятий с обедом для жителей блокадного Ленинграда, ветеранов войны, тружеников тыла, посвященных празднику Дню Победы - «Весна победы»  для 100 человек каждый год;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поздравлений (с вручением подарков) жителей блокадного Ленинграда, ветеранов войны, тружеников тыла с праздником 9 мая - «Весна Победы» для 500-530 человек каждый год;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поздравление выпускников школ с окончанием школы – 30 человек каждый год;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поздравление учащихся первых классов с праздником «Здравствуй школа!» - 550 человек ежегодно;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приобретение подарков  для награждения победителей марафона творческих работ, посвященного празднику «Мамин день», с привлечением не менее 30-40 человек;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праздничных театрализованных концертных программ, посвященных международному дню пожилых людей «Ваш возраст бережно храня» участников – 150 -200 человек;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театрализованных представлений к новогодним и рождественским праздникам «Здравствуй, праздник новогодний» участников - 180-500 человек ежегодно.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25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9087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29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7" y="483051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2000" b="1" dirty="0" smtClean="0">
              <a:solidFill>
                <a:srgbClr val="0060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Комплексные мероприятия в области организации досуга </a:t>
            </a:r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населения»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7635" y="1203868"/>
            <a:ext cx="8136905" cy="5393484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рамках реализации муниципальной программы планируется проведение для жителей округа: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- 7 автобусных экскурсий для взрослого населения округа (по 45 человек на каждой экскурсии):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1)  в Новгород (обзорная экскурсия по городу с посещением Софийского собора, Новгородского Кремля, Гранатовой палаты).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2) в Псков-Печеры (обзорная экскурсия по городу, Псковскому Кремлю, экскурсия по монастырю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Печорах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3) в Старую-Новую Ладогу (Обзорная экскурсия по Новой Ладоге; посещение крепости, Георгиевского храма, музея археологии, Никольского и Успенского монастырей в Старой Ладоге).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4) в Александро-Невскую лавру с посещением музея.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5) в Приозерск (обзорная экскурсия по городу Приозерску, посещение крепости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Корела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6) в Этнографический парк деревянного зодчества Северо-Запада России «Усадьба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Богословка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(экскурсионная программа по усадьбе, посещение Покровской церкви).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7) во Дворец Белосельских-Белозерских (экскурсия по дворцу с экскурсоводом, обзорная экскурсия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городу). </a:t>
            </a:r>
          </a:p>
          <a:p>
            <a:pPr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экскурсий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для детей, подростков и их родителей (по 45 человек на каждой экскурсии):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1) в Железнодорожный музей с экскурсионным обслуживанием по музею, обзорная экскурсия по городу.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2) две экскурсии по городу с посещением Дельфинария.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 в музей кукол с экскурсионным обслуживанием по музею, обзорная экскурсия по городу. Проведение интерактивной программы в музее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конкурса творческих работ «Город над вольной Невой» с привлечением не менее 30 человек;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приобретение билетов на театрализованные представления для детей, участников – 130-150 человек ежегодно.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приобретение подарков для победителей муниципального конкурса «Музыкальный калейдоскоп» среди воспитанников детских садов округа с привлечением не менее 50 человек ежегодно.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7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9" y="11663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 rot="16200000">
            <a:off x="-1265942" y="2475506"/>
            <a:ext cx="4223056" cy="1044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</a:p>
          <a:p>
            <a:endParaRPr lang="ru-RU" sz="6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731508"/>
              </p:ext>
            </p:extLst>
          </p:nvPr>
        </p:nvGraphicFramePr>
        <p:xfrm>
          <a:off x="1552456" y="1916832"/>
          <a:ext cx="2875528" cy="365760"/>
        </p:xfrm>
        <a:graphic>
          <a:graphicData uri="http://schemas.openxmlformats.org/drawingml/2006/table">
            <a:tbl>
              <a:tblPr/>
              <a:tblGrid>
                <a:gridCol w="2875528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412934"/>
              </p:ext>
            </p:extLst>
          </p:nvPr>
        </p:nvGraphicFramePr>
        <p:xfrm>
          <a:off x="1552456" y="69269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1752"/>
                <a:gridCol w="12042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Полномочия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образования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552456" y="692696"/>
            <a:ext cx="6048672" cy="360040"/>
          </a:xfrm>
          <a:prstGeom prst="roundRect">
            <a:avLst/>
          </a:prstGeom>
          <a:noFill/>
          <a:ln>
            <a:solidFill>
              <a:srgbClr val="508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52456" y="1556792"/>
            <a:ext cx="6048672" cy="36004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57321" y="1988840"/>
            <a:ext cx="6048672" cy="360040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386284"/>
              </p:ext>
            </p:extLst>
          </p:nvPr>
        </p:nvGraphicFramePr>
        <p:xfrm>
          <a:off x="1552456" y="112474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720"/>
                <a:gridCol w="1492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 в бюджетной системе СПб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534014"/>
              </p:ext>
            </p:extLst>
          </p:nvPr>
        </p:nvGraphicFramePr>
        <p:xfrm>
          <a:off x="1574730" y="19780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3494"/>
                <a:gridCol w="10825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доходов и расходов за 2017-2021 гг.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165801"/>
              </p:ext>
            </p:extLst>
          </p:nvPr>
        </p:nvGraphicFramePr>
        <p:xfrm>
          <a:off x="1547664" y="260648"/>
          <a:ext cx="6120680" cy="514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171"/>
                <a:gridCol w="1031509"/>
              </a:tblGrid>
              <a:tr h="51485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Социально-демографическая  характеристика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4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1557784" y="260648"/>
            <a:ext cx="6048672" cy="360040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20" name="Текст 2"/>
          <p:cNvSpPr>
            <a:spLocks noGrp="1"/>
          </p:cNvSpPr>
          <p:nvPr>
            <p:ph type="body" idx="1"/>
          </p:nvPr>
        </p:nvSpPr>
        <p:spPr>
          <a:xfrm>
            <a:off x="8533892" y="6204269"/>
            <a:ext cx="533717" cy="32107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014617"/>
              </p:ext>
            </p:extLst>
          </p:nvPr>
        </p:nvGraphicFramePr>
        <p:xfrm>
          <a:off x="1561079" y="629852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1557321" y="2420888"/>
            <a:ext cx="6048672" cy="3600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8481"/>
              </p:ext>
            </p:extLst>
          </p:nvPr>
        </p:nvGraphicFramePr>
        <p:xfrm>
          <a:off x="1572344" y="242088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3494"/>
                <a:gridCol w="10825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бюджета на 2022-2024 гг.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1557784" y="2852936"/>
            <a:ext cx="6048672" cy="360040"/>
          </a:xfrm>
          <a:prstGeom prst="roundRect">
            <a:avLst/>
          </a:prstGeom>
          <a:noFill/>
          <a:ln>
            <a:solidFill>
              <a:srgbClr val="FF6A5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61079" y="3717032"/>
            <a:ext cx="6048672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52456" y="3284984"/>
            <a:ext cx="6048672" cy="360040"/>
          </a:xfrm>
          <a:prstGeom prst="roundRect">
            <a:avLst/>
          </a:prstGeom>
          <a:noFill/>
          <a:ln>
            <a:solidFill>
              <a:srgbClr val="508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47664" y="4149080"/>
            <a:ext cx="6048672" cy="360040"/>
          </a:xfrm>
          <a:prstGeom prst="roundRect">
            <a:avLst/>
          </a:prstGeom>
          <a:noFill/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52456" y="4581128"/>
            <a:ext cx="6048672" cy="3600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52456" y="5013176"/>
            <a:ext cx="6048672" cy="36004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52456" y="5445224"/>
            <a:ext cx="6048672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72683"/>
              </p:ext>
            </p:extLst>
          </p:nvPr>
        </p:nvGraphicFramePr>
        <p:xfrm>
          <a:off x="1572344" y="327418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3494"/>
                <a:gridCol w="10825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062661"/>
              </p:ext>
            </p:extLst>
          </p:nvPr>
        </p:nvGraphicFramePr>
        <p:xfrm>
          <a:off x="1531741" y="4138280"/>
          <a:ext cx="613660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6887"/>
                <a:gridCol w="10897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доходов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14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020996"/>
              </p:ext>
            </p:extLst>
          </p:nvPr>
        </p:nvGraphicFramePr>
        <p:xfrm>
          <a:off x="1552456" y="4581128"/>
          <a:ext cx="61158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850"/>
                <a:gridCol w="108603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бюджета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15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580398"/>
              </p:ext>
            </p:extLst>
          </p:nvPr>
        </p:nvGraphicFramePr>
        <p:xfrm>
          <a:off x="1561079" y="4988004"/>
          <a:ext cx="61072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2759"/>
                <a:gridCol w="10845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Структура расходов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16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429649"/>
              </p:ext>
            </p:extLst>
          </p:nvPr>
        </p:nvGraphicFramePr>
        <p:xfrm>
          <a:off x="1535724" y="5445224"/>
          <a:ext cx="61072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2759"/>
                <a:gridCol w="10845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муниципальные программы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17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63705"/>
              </p:ext>
            </p:extLst>
          </p:nvPr>
        </p:nvGraphicFramePr>
        <p:xfrm>
          <a:off x="1547664" y="5877272"/>
          <a:ext cx="61072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2759"/>
                <a:gridCol w="10845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Обращение к жителям МО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Северный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37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Скругленный прямоугольник 43"/>
          <p:cNvSpPr/>
          <p:nvPr/>
        </p:nvSpPr>
        <p:spPr>
          <a:xfrm>
            <a:off x="1575267" y="6309320"/>
            <a:ext cx="6048672" cy="360040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61079" y="1124744"/>
            <a:ext cx="6048672" cy="36004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718296"/>
              </p:ext>
            </p:extLst>
          </p:nvPr>
        </p:nvGraphicFramePr>
        <p:xfrm>
          <a:off x="1561079" y="155679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3494"/>
                <a:gridCol w="10825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такое бюджет. Его принципы.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" name="Скругленный прямоугольник 46"/>
          <p:cNvSpPr/>
          <p:nvPr/>
        </p:nvSpPr>
        <p:spPr>
          <a:xfrm>
            <a:off x="1574423" y="5877272"/>
            <a:ext cx="604867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162209"/>
              </p:ext>
            </p:extLst>
          </p:nvPr>
        </p:nvGraphicFramePr>
        <p:xfrm>
          <a:off x="1552456" y="283503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3494"/>
                <a:gridCol w="10825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доходов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22864"/>
              </p:ext>
            </p:extLst>
          </p:nvPr>
        </p:nvGraphicFramePr>
        <p:xfrm>
          <a:off x="1561079" y="3706232"/>
          <a:ext cx="61072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2759"/>
                <a:gridCol w="10845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Структура доходов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13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818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9087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30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954" y="332656"/>
            <a:ext cx="8882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2000" b="1" dirty="0" smtClean="0">
              <a:solidFill>
                <a:srgbClr val="0060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Комплексные мероприятия в области </a:t>
            </a:r>
            <a:endParaRPr lang="ru-RU" sz="2000" b="1" dirty="0" smtClean="0">
              <a:solidFill>
                <a:srgbClr val="0060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патриотического </a:t>
            </a:r>
            <a:r>
              <a:rPr lang="ru-RU" sz="2000" b="1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воспитания </a:t>
            </a:r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населения»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7635" y="1412776"/>
            <a:ext cx="8136905" cy="2009108"/>
          </a:xfrm>
          <a:prstGeom prst="roundRect">
            <a:avLst/>
          </a:prstGeom>
          <a:ln>
            <a:solidFill>
              <a:srgbClr val="99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рамках реализации муниципальной программы планируется проведение для жителей округа: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выездных мероприятий в воинскую часть для школьников и их родителей с привлечением не менее 100 человек ежегодно;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конкурсов рисунков «День Победы в моей семье» с привлечением 30 -40 человек;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издание и распространение информационных материалов и печатной продукции (буклеты или брошюры) по вопросам, направленным на просвещение молодежи о необходимости выполнение воинского долга,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тиражем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порядка 500-1000 экземпляров;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проведение стрелковых турниров среди подростков, с привлечением около 120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164" y="3634715"/>
            <a:ext cx="8882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2000" b="1" dirty="0" smtClean="0">
              <a:solidFill>
                <a:srgbClr val="0060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 по сохранению </a:t>
            </a:r>
            <a:endParaRPr lang="ru-RU" sz="2000" b="1" dirty="0" smtClean="0">
              <a:solidFill>
                <a:srgbClr val="0060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развитию местных традиций и </a:t>
            </a:r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обрядов»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845" y="4653136"/>
            <a:ext cx="8136905" cy="1569944"/>
          </a:xfrm>
          <a:prstGeom prst="roundRect">
            <a:avLst/>
          </a:prstGeom>
          <a:ln>
            <a:solidFill>
              <a:srgbClr val="00CC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рамках реализации муниципальной программы планируется проведение для жителей округа: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чествование юбиляров (достигших 70 и каждые последующие 5 лет, а после достижения 100 лет – каждый год с вручением сувенирной продукции) – 600-1000 человек ежегодно;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уличных народных гуляний «Масленица широкая», с привлечением не менее 300- 400 человек ежегодно;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уличного праздника День МО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Северный, с привлечением не менее 300-400 человек ежегодно.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02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Текст 2"/>
          <p:cNvSpPr txBox="1">
            <a:spLocks/>
          </p:cNvSpPr>
          <p:nvPr/>
        </p:nvSpPr>
        <p:spPr>
          <a:xfrm>
            <a:off x="359024" y="723408"/>
            <a:ext cx="8784976" cy="3661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451713" y="116632"/>
            <a:ext cx="6230988" cy="68478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200" b="1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Другие расходы на муниципальные программы, </a:t>
            </a:r>
          </a:p>
          <a:p>
            <a:pPr algn="ctr"/>
            <a:r>
              <a:rPr lang="ru-RU" sz="4200" b="1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реализуемые в 2022-2024 годах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619672" y="1988840"/>
            <a:ext cx="1584176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979712" y="298113"/>
            <a:ext cx="2088231" cy="7155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588223" y="3284984"/>
            <a:ext cx="2088231" cy="7155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588223" y="202372"/>
            <a:ext cx="2088231" cy="7155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283968" y="269046"/>
            <a:ext cx="2088231" cy="7155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6096400" y="982189"/>
            <a:ext cx="2088231" cy="7155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4355977" y="739411"/>
            <a:ext cx="2088231" cy="7155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16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31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7687"/>
              </p:ext>
            </p:extLst>
          </p:nvPr>
        </p:nvGraphicFramePr>
        <p:xfrm>
          <a:off x="534759" y="764704"/>
          <a:ext cx="8064896" cy="583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681"/>
                <a:gridCol w="1229127"/>
                <a:gridCol w="1033016"/>
                <a:gridCol w="1131072"/>
              </a:tblGrid>
              <a:tr h="416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 и мероприятия программ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информирования, консультирования и содействия жителям по вопросам создания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ТСЖ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7112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процессе реализации вопроса местного значения планируется изготовление тематической печатной продукции по вопросам создания товариществ собственников жилья, советов многоквартирных домов, формирования земельных участков, на которых расположены многоквартирные дома в объеме 1000 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экземпляров.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незаконного потребления наркотических и психотропных веществ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174,2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8043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рамках реализации муниципальной программы планируются: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 базе одной из общеобразовательных школ, расположенных на территории муниципального образования, планируется проведение мероприятия правовой программы «Слушается дело» по профилактике наркомании. Планируется привлечь к участию в мероприятии не менее 50 несовершеннолетних старшего школьного 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возраста: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112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проведение молодежных акций: «Молодежь выбирает здоровье» и «Я за ЗОЖ, а ты?», направленных на профилактику наркомании. Планируется привлечь к участию в мероприятии 50-60 несовершеннолетних старшего школьного возраста и 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молодежи;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112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проведение соревнований по </a:t>
                      </a:r>
                      <a:r>
                        <a:rPr lang="ru-RU" sz="13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дартсу</a:t>
                      </a: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«В здоровом теле – здоровый дух», посвященных профилактике наркомании (приобретение призов для награждения  победителей-жителей округа) для разных возрастных категорий, с привлечением не менее 40 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человек;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043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трансляция видео роликов по профилактике наркомании 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сообществе «Муниципальное образование Северный» в 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сети </a:t>
                      </a:r>
                      <a:r>
                        <a:rPr lang="ru-RU" sz="13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ВКонтакте</a:t>
                      </a: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Акция протеста «За будущее России: без наркотиков, без табака, без алкоголя» в формате онлайн-</a:t>
                      </a:r>
                      <a:r>
                        <a:rPr lang="ru-RU" sz="13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флешмоба</a:t>
                      </a: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Встреча с медицинским психологом наркологического кабинета </a:t>
                      </a:r>
                      <a:r>
                        <a:rPr lang="ru-RU" sz="13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Виндорф</a:t>
                      </a: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С.А. «Профилактика вредных привычек у подростков». Консультирование жителей округа по вопросам употребления наркотиков.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816551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008750"/>
              </p:ext>
            </p:extLst>
          </p:nvPr>
        </p:nvGraphicFramePr>
        <p:xfrm>
          <a:off x="534759" y="404664"/>
          <a:ext cx="8064896" cy="5623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681"/>
                <a:gridCol w="1229127"/>
                <a:gridCol w="1033016"/>
                <a:gridCol w="1131072"/>
              </a:tblGrid>
              <a:tr h="416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 и мероприятия программ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Учреждение печатного средства массовой </a:t>
                      </a:r>
                      <a:r>
                        <a:rPr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информации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2800,0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2940,0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3087,0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8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рамках реализации муниципальной программы планируется выпустить и распространить 10 номеров газеты «Северный вести» в количестве 18 тыс. экз. каждого выпуска и 15 номеров специального выпуска муниципальной газеты «Северные вести» (тираж 100 экз.)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 обеспечение безопасности муниципальной информационно-коммуникационной инфраструктуры органов местного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самоуправления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8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рамках реализации муниципальной программы планируются мероприятия по оптимизации сайта муниципального образования, продлению доменов, содержанию коммуникативных технических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средств.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экологического просвещения 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воспитания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8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рамках реализации муниципальной программы планируется: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Изготовление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тематической печатной продукции по вопросам экологического просвещения и формирования экологической культуры в количестве 2500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экземпляров;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Конкурс рисунков, плакатов  «Своими руками сбережем мир» с привлечением не менее 20 участников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3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малого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бизнеса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7112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рамках реализации муниципальной программы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планируются: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проведение лекции с использованием мультимедийных аппаратных средств по вопросам развития малого бизнеса, среди жителей МО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Северный с привлечением не менее 25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участников;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Информирование индивидуальных предпринимателей по местам осуществления деятельности о принятых в муниципальном образовании правовых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актах.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939" marR="75939" marT="37969" marB="3796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32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82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150073"/>
              </p:ext>
            </p:extLst>
          </p:nvPr>
        </p:nvGraphicFramePr>
        <p:xfrm>
          <a:off x="534759" y="500830"/>
          <a:ext cx="8064896" cy="5376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681"/>
                <a:gridCol w="1229127"/>
                <a:gridCol w="1033016"/>
                <a:gridCol w="1131072"/>
              </a:tblGrid>
              <a:tr h="416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 и мероприятия программ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Защита прав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потребителей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8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рамках реализации муниципальной программы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планируются: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проведение лекции с использованием мультимедийных аппаратных средств по защите прав потребителей, среди жителей МО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Северный, участников – 25 человек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Акция по профилактике распространения </a:t>
                      </a:r>
                      <a:r>
                        <a:rPr lang="en-US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COVID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-19, с распространением листовок среди жителей, с привлечением не менее 100 человек</a:t>
                      </a: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Реализация мер по профилактике дорожно-транспортного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травматизма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111,3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116,9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8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рамках реализации муниципальной программы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планируются: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базе общеобразовательной школы, находящейся на территории муниципального образования,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цикла мероприятий правовой программы «Слушается дело» по профилактике дорожно-транспортного травматизма среди подростков и молодёжи, с привлечением не менее 50 человек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Акция по профилактике дорожно-транспортного травматизма детей на дорогах, с распространением листовок, участников – 200 человек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проведение мероприятия по профилактике дорожно-транспортного травматизма для пожилых людей, с привлечением не менее 20 человек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проведение видео-трансляции мультфильмов для детей по правилам дорожного движения в сообществе «Муниципальное образование Северный», в социальной сети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ВКонтакте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проведение конкурса рисунков «О правилах движения всем без исключения», возраст участников не ограничен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Проведение акции «Безопасный двор» (в рамках мероприятия «Внимание-Дети», участников – не менее 80 человек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33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08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765091"/>
              </p:ext>
            </p:extLst>
          </p:nvPr>
        </p:nvGraphicFramePr>
        <p:xfrm>
          <a:off x="539552" y="498729"/>
          <a:ext cx="8064896" cy="579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681"/>
                <a:gridCol w="1229127"/>
                <a:gridCol w="1033016"/>
                <a:gridCol w="1131072"/>
              </a:tblGrid>
              <a:tr h="416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 и мероприятия программ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Охрана здоровья граждан от воздействия окружающего табачного дыма и последствий потребления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табака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40,0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42,0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44,1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8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рамках реализации муниципальной программы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планируются: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и проведение молодежной акции, посвященной Всемирному дню без табака, с привлечением не менее 40 участников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Издание и распространение информационных материалов и печатной продукции (брошюры или буклеты) по вопросам, направленным на просвещение населения о вреде потребления табака и вредном воздействии окружающего табачного дыма в количестве 1000 экземпляров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Демонстрация видео роликов в сообществе «Муниципальное образование Северный»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социальной</a:t>
                      </a:r>
                      <a:r>
                        <a:rPr lang="ru-RU" sz="13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сети </a:t>
                      </a:r>
                      <a:r>
                        <a:rPr lang="ru-RU" sz="13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ВКонтакте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профилактике </a:t>
                      </a:r>
                      <a:r>
                        <a:rPr lang="ru-RU" sz="13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табакокурения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профилактике терроризма и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экстремизма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120,0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126,0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132,3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8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рамках реализации муниципальной программы планируются: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Выездное мероприятие в инженерно-саперный полк, в рамках проведения мероприятий по профилактике терроризма и экстремизма, для родителей с детьми округа, с привлечением не менее 50 человек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Проведение мероприятий по выявлению и изъятию из оборота печатной продукции, аудио-, видеоматериалов, содержание которых направлено на разжигание национальной, расовой и религиозной вражды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Участие в формировании адресной программы администрации Калининского района Санкт‑Петербурга по выявлению мест нахождения на внутриквартальных территориях бесхозного, разукомплектованного, длительное время не эксплуатирующего транспорта и крупногабаритных объектов, представляющих угрозу террористических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актов.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34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04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587975"/>
              </p:ext>
            </p:extLst>
          </p:nvPr>
        </p:nvGraphicFramePr>
        <p:xfrm>
          <a:off x="539552" y="404664"/>
          <a:ext cx="8064896" cy="6188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681"/>
                <a:gridCol w="1229127"/>
                <a:gridCol w="1033016"/>
                <a:gridCol w="1131072"/>
              </a:tblGrid>
              <a:tr h="416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 и мероприятия программ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Укрепление межнационального и межконфессионального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согласия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33,6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35,3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8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рамках реализации муниципальной программы планируются: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и проведение 3 спортивных мероприятий с трудовыми мигрантами, проживающими на территории МО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Северный по: -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дартсу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 - городошному спорту;  - троеборью (подтягивания, силомер, прыжок с места), с привлечением не менее 20 человек на каждое мероприятие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Организация 2 встреч для граждан ближнего зарубежья, проживающих на территории, в границах муниципального образования, с представителями диаспор, с привлечением не менее 30 человек на каждое мероприятие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проведение 2  Уроков истории для граждан ближнего зарубежья, проживающих на территории МО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Северный в СПб ГБУК МИПСР им.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Маринеско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 истории подводного флота России, с привлечением не менее 10 человек на каждый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урок.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сбора и обмена информацией, подготовка неработающего населения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способам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защиты и действиям в чрезвычайных ситуациях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89,3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8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рамках реализации муниципальной программы планируются: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Проведение подготовки и обучения неработающего населения способам защиты и действиям в чрезвычайных ситуациях, а также способами защиты от опасностей, возникающих при ведении военных действий или вследствие этих действий, с привлечением не менее 100 человек ежегодно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Содержание и развитие УКП и уголков ГО муниципального образования, средств индивидуальной защиты и пожаротушения: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приобретение оборудования, учебно-методических материалов, наглядных пособий для обеспечения работы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УКП.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35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1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58621"/>
              </p:ext>
            </p:extLst>
          </p:nvPr>
        </p:nvGraphicFramePr>
        <p:xfrm>
          <a:off x="539552" y="476672"/>
          <a:ext cx="8064896" cy="5889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681"/>
                <a:gridCol w="1229127"/>
                <a:gridCol w="1033016"/>
                <a:gridCol w="1131072"/>
              </a:tblGrid>
              <a:tr h="416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 и мероприятия программ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8" marR="74318" marT="37159" marB="37159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1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в деятельности по профилактике правонарушений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8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рамках реализации муниципальной программы планируются: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базе общеобразовательной школы, находящейся на территории муниципального образования,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цикла мероприятий правовой программы «Слушается дело» по профилактике правонарушений среди подростков и молодежи, с привлечением не менее 50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человек;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Акция по профилактике правонарушений с распространением листовок, среди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жителей;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Обход территории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целью контроля за соблюдением Закона Санкт-Петербурга от 31.05.2010 №273-70 «Об административных правонарушениях в Санкт-Петербурге» сотрудниками Местной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администрации.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и совершенствование муниципальной службы и кадрового потенциала органов местного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самоуправления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231,5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8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процессе реализации вопроса местного значения, с целью профессионального роста муниципальных служащих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 </a:t>
                      </a:r>
                      <a:r>
                        <a:rPr lang="ru-RU" sz="13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Северный,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планируется повышение квалификации сотрудников Местной администрации по следующим направлениям: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управление муниципальными закупками по 44-ФЗ  - 1 человек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противодействие коррупции – 1 человек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бухгалтерский учет и налоги – 1 человек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профилактика терроризма – 1 человек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ведение кадрового делопроизводства – 1 человек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организация благоустройства внутригородской территории  - 1 человек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ведение делопроизводства в организации  - 1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человек.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Прохождение курсов профессиональной переподготовки по следующим направлениям: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юриспруденция – 1 человек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управление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муниципальными закупками по 44-ФЗ  - 1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человек.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36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4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9" y="9087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Текст 2"/>
          <p:cNvSpPr txBox="1">
            <a:spLocks/>
          </p:cNvSpPr>
          <p:nvPr/>
        </p:nvSpPr>
        <p:spPr>
          <a:xfrm>
            <a:off x="359024" y="723408"/>
            <a:ext cx="8784976" cy="3661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619672" y="1988840"/>
            <a:ext cx="1584176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979712" y="298113"/>
            <a:ext cx="2088231" cy="7155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588223" y="3284984"/>
            <a:ext cx="2088231" cy="7155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588223" y="202372"/>
            <a:ext cx="2088231" cy="7155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373724" y="288470"/>
            <a:ext cx="2088231" cy="7155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711" y="198357"/>
            <a:ext cx="842891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МНЕНИЕ </a:t>
            </a:r>
            <a:r>
              <a:rPr lang="ru-RU" sz="2000" b="1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И УЧАСТИЕ ГРАЖДАН В БЮДЖЕТЕ </a:t>
            </a:r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000" b="1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ДЛЯ МУНИЦИПАЛЬНОГО </a:t>
            </a:r>
            <a:r>
              <a:rPr lang="ru-RU" sz="20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/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Каждый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житель муниципального образования является участником формирования местного бюджета с одной стороны как налогоплательщик, наполняя доходы бюджета, с другой – он получает часть расходов бюджета как потребитель муниципальных услуг (благоустройство, участие в культурных и досуговых мероприятиях, спортивных мероприятиях, пособия для опекаемых и прочее).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Уважаемые жители МО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Северный!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Местный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бюджет затрагивает интересы каждого жителя муниципального образования, поэтому каждый из вас может принять участие в обсуждении его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формирования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исполнения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Принимайте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участие в публичных слушаниях по проектам решения о бюджете и отчете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его исполнении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Используйте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возможность влиять на политику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муниципалитета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расставлении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приоритетов  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распределения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бюджетных средств, предлагая свои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инициативы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их распределении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Высказывайте свои предложения и пожелания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по формированию мероприятий муниципальных 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программ, посещая профильные отделы муниципалитета.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информация о бюджете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размещена на официальном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сайте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мосеверный.рф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разделе </a:t>
            </a:r>
            <a:r>
              <a:rPr lang="ru-RU" sz="2400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«Бюджет»</a:t>
            </a:r>
            <a:r>
              <a:rPr lang="ru-RU" sz="2000" dirty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18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37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63682"/>
            <a:ext cx="3904751" cy="33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97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553720" y="343535"/>
            <a:ext cx="8108315" cy="21544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ВНУТРИГОРОДСКОЕ МУНИЦИПАЛЬНОЕ ОБРАЗОВАНИЕ  </a:t>
            </a:r>
          </a:p>
          <a:p>
            <a:pPr algn="ctr"/>
            <a:r>
              <a:rPr lang="ru-RU" sz="2000" b="1" dirty="0" smtClean="0">
                <a:ln w="5080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ГОРОДА ФЕДЕРАЛЬНОГО ЗНАЧЕНИЯ </a:t>
            </a:r>
          </a:p>
          <a:p>
            <a:pPr algn="ctr"/>
            <a:r>
              <a:rPr lang="ru-RU" sz="2000" b="1" dirty="0" smtClean="0">
                <a:ln w="5080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САНКТ-ПЕТЕРБУРГА </a:t>
            </a:r>
          </a:p>
          <a:p>
            <a:pPr algn="ctr"/>
            <a:r>
              <a:rPr lang="ru-RU" sz="2000" b="1" dirty="0" smtClean="0">
                <a:ln w="5080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МУНИЦИПАЛЬНЫЙ ОКРУГ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СЕВЕРНЫЙ</a:t>
            </a:r>
            <a:endParaRPr lang="ru-RU" sz="5400" b="1" dirty="0">
              <a:ln w="50800"/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0" y="2783205"/>
            <a:ext cx="8658834" cy="326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8097416" y="6223080"/>
            <a:ext cx="1046584" cy="44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38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2997981"/>
            <a:ext cx="5904656" cy="27352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2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Контактная информация</a:t>
            </a:r>
          </a:p>
          <a:p>
            <a:pPr algn="ctr">
              <a:defRPr sz="2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lang="ru-RU" sz="2000" dirty="0"/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Телефон/факс: 8 (812)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558-56-05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Официальный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сайт МО МО Северный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мосеверный.рф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mail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mo_nord_spb@mail.ru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ВКонтакте: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vk.com/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mo_nord_spb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Газета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«Северные вести»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" y="3036102"/>
            <a:ext cx="1003603" cy="1114740"/>
          </a:xfrm>
          <a:prstGeom prst="rect">
            <a:avLst/>
          </a:prstGeom>
          <a:effectLst>
            <a:glow rad="3556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737219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9" y="11663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925008" y="296652"/>
            <a:ext cx="7535424" cy="1116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6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Социально-демографическая </a:t>
            </a:r>
            <a:endParaRPr lang="ru-RU" sz="7600" dirty="0">
              <a:solidFill>
                <a:srgbClr val="3C66B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6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характеристика МО МО Северный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6" name="Текст 2"/>
          <p:cNvSpPr>
            <a:spLocks noGrp="1"/>
          </p:cNvSpPr>
          <p:nvPr>
            <p:ph type="body" idx="1"/>
          </p:nvPr>
        </p:nvSpPr>
        <p:spPr>
          <a:xfrm>
            <a:off x="943099" y="3284984"/>
            <a:ext cx="6912768" cy="10801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40574"/>
            <a:ext cx="1581717" cy="130830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594" y="1484784"/>
            <a:ext cx="1380838" cy="997068"/>
          </a:xfrm>
          <a:prstGeom prst="rect">
            <a:avLst/>
          </a:prstGeom>
        </p:spPr>
      </p:pic>
      <p:sp>
        <p:nvSpPr>
          <p:cNvPr id="31" name="Подзаголовок 2"/>
          <p:cNvSpPr txBox="1">
            <a:spLocks/>
          </p:cNvSpPr>
          <p:nvPr/>
        </p:nvSpPr>
        <p:spPr>
          <a:xfrm>
            <a:off x="1619672" y="2348880"/>
            <a:ext cx="6219314" cy="51570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600" b="1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Сведения об объектах инфраструктуры</a:t>
            </a:r>
            <a:endParaRPr lang="ru-RU" b="1" dirty="0" smtClean="0"/>
          </a:p>
          <a:p>
            <a:endParaRPr lang="ru-RU" b="1" u="sng" dirty="0"/>
          </a:p>
          <a:p>
            <a:endParaRPr lang="ru-RU" b="1" u="sng" dirty="0" smtClean="0"/>
          </a:p>
          <a:p>
            <a:endParaRPr lang="ru-RU" b="1" u="sng" dirty="0"/>
          </a:p>
          <a:p>
            <a:endParaRPr lang="ru-RU" b="1" u="sng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1520" y="2780928"/>
            <a:ext cx="2088232" cy="1872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804248" y="2780928"/>
            <a:ext cx="2088232" cy="187220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411760" y="2780928"/>
            <a:ext cx="2088232" cy="18722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644008" y="2780928"/>
            <a:ext cx="2088232" cy="18722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322698" y="4725144"/>
            <a:ext cx="2088232" cy="18722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750754" y="4725144"/>
            <a:ext cx="2088232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532676" y="4725144"/>
            <a:ext cx="2088232" cy="187220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9" y="3212976"/>
            <a:ext cx="1869015" cy="131739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40968"/>
            <a:ext cx="1636903" cy="1440160"/>
          </a:xfrm>
          <a:prstGeom prst="rect">
            <a:avLst/>
          </a:prstGeom>
        </p:spPr>
      </p:pic>
      <p:sp>
        <p:nvSpPr>
          <p:cNvPr id="53" name="Текст 2"/>
          <p:cNvSpPr>
            <a:spLocks noGrp="1"/>
          </p:cNvSpPr>
          <p:nvPr>
            <p:ph type="body" idx="1"/>
          </p:nvPr>
        </p:nvSpPr>
        <p:spPr>
          <a:xfrm>
            <a:off x="2483768" y="2924944"/>
            <a:ext cx="1944216" cy="366121"/>
          </a:xfrm>
        </p:spPr>
        <p:txBody>
          <a:bodyPr>
            <a:noAutofit/>
          </a:bodyPr>
          <a:lstStyle/>
          <a:p>
            <a:pPr algn="ctr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6 образовательных учреждений 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Текст 2"/>
          <p:cNvSpPr>
            <a:spLocks noGrp="1"/>
          </p:cNvSpPr>
          <p:nvPr>
            <p:ph type="body" idx="1"/>
          </p:nvPr>
        </p:nvSpPr>
        <p:spPr>
          <a:xfrm>
            <a:off x="340789" y="2924944"/>
            <a:ext cx="1944216" cy="366121"/>
          </a:xfrm>
        </p:spPr>
        <p:txBody>
          <a:bodyPr>
            <a:noAutofit/>
          </a:bodyPr>
          <a:lstStyle/>
          <a:p>
            <a:pPr algn="ctr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4 учреждения здравоохранения 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Текст 2"/>
          <p:cNvSpPr>
            <a:spLocks noGrp="1"/>
          </p:cNvSpPr>
          <p:nvPr>
            <p:ph type="body" idx="1"/>
          </p:nvPr>
        </p:nvSpPr>
        <p:spPr>
          <a:xfrm>
            <a:off x="4716016" y="2708920"/>
            <a:ext cx="1944216" cy="366121"/>
          </a:xfrm>
        </p:spPr>
        <p:txBody>
          <a:bodyPr>
            <a:noAutofit/>
          </a:bodyPr>
          <a:lstStyle/>
          <a:p>
            <a:pPr algn="ctr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11 детских садов 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AutoShape 4" descr="https://catherineasquithgallery.com/uploads/posts/2021-03/1614582439_81-p-detskii-sad-na-belom-fone-1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62" y="3033007"/>
            <a:ext cx="1845162" cy="1582132"/>
          </a:xfrm>
          <a:prstGeom prst="rect">
            <a:avLst/>
          </a:prstGeom>
        </p:spPr>
      </p:pic>
      <p:sp>
        <p:nvSpPr>
          <p:cNvPr id="59" name="Текст 2"/>
          <p:cNvSpPr>
            <a:spLocks noGrp="1"/>
          </p:cNvSpPr>
          <p:nvPr>
            <p:ph type="body" idx="1"/>
          </p:nvPr>
        </p:nvSpPr>
        <p:spPr>
          <a:xfrm>
            <a:off x="6876256" y="3068960"/>
            <a:ext cx="1944216" cy="36612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Отделение социального обслуживания 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Текст 2"/>
          <p:cNvSpPr>
            <a:spLocks noGrp="1"/>
          </p:cNvSpPr>
          <p:nvPr>
            <p:ph type="body" idx="1"/>
          </p:nvPr>
        </p:nvSpPr>
        <p:spPr>
          <a:xfrm>
            <a:off x="1367644" y="4725144"/>
            <a:ext cx="1944216" cy="36612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2 библиотеки 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Текст 2"/>
          <p:cNvSpPr>
            <a:spLocks noGrp="1"/>
          </p:cNvSpPr>
          <p:nvPr>
            <p:ph type="body" idx="1"/>
          </p:nvPr>
        </p:nvSpPr>
        <p:spPr>
          <a:xfrm>
            <a:off x="3604684" y="4863079"/>
            <a:ext cx="1944216" cy="36612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Более 200 магазинов </a:t>
            </a:r>
          </a:p>
          <a:p>
            <a:pPr algn="ct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и объектов общепита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Текст 2"/>
          <p:cNvSpPr>
            <a:spLocks noGrp="1"/>
          </p:cNvSpPr>
          <p:nvPr>
            <p:ph type="body" idx="1"/>
          </p:nvPr>
        </p:nvSpPr>
        <p:spPr>
          <a:xfrm>
            <a:off x="5832140" y="4869160"/>
            <a:ext cx="1944216" cy="36612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Множество детских </a:t>
            </a:r>
          </a:p>
          <a:p>
            <a:pPr algn="ct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и спорт. площадок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123728" y="1412776"/>
            <a:ext cx="4963438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2"/>
          <p:cNvSpPr>
            <a:spLocks noGrp="1"/>
          </p:cNvSpPr>
          <p:nvPr>
            <p:ph type="body" idx="1"/>
          </p:nvPr>
        </p:nvSpPr>
        <p:spPr>
          <a:xfrm>
            <a:off x="2123728" y="1268760"/>
            <a:ext cx="5227606" cy="94218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территории площадью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215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гектар </a:t>
            </a:r>
          </a:p>
          <a:p>
            <a:pPr>
              <a:lnSpc>
                <a:spcPct val="12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зарегистрировано 53336 человек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28" y="5157192"/>
            <a:ext cx="1874172" cy="12182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98" y="3391003"/>
            <a:ext cx="1479531" cy="1224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76" y="5157192"/>
            <a:ext cx="2090545" cy="1396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48" y="5157192"/>
            <a:ext cx="2048449" cy="1368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35" name="Текст 2"/>
          <p:cNvSpPr>
            <a:spLocks noGrp="1"/>
          </p:cNvSpPr>
          <p:nvPr>
            <p:ph type="body" idx="1"/>
          </p:nvPr>
        </p:nvSpPr>
        <p:spPr>
          <a:xfrm>
            <a:off x="8532440" y="6348285"/>
            <a:ext cx="533717" cy="32107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8395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9" y="11663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925008" y="296652"/>
            <a:ext cx="7535424" cy="1116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6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Полномочия муниципального образования: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1484784"/>
            <a:ext cx="8064896" cy="446449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628800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устава муниципального образования и внесение в него изменений и дополнений, издание муниципальных правовых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актов;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утверждение и исполнение бюджета муниципального образования и контроль за исполнением данного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пользование и распоряжение имуществом, находящимся в муниципальной собственности муниципального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полномочия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осуществления отдельных государственных полномочий, переданных органам местного самоуправления федеральными законами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Санкт-Петербурга;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вопросы местного значения (ст. 10 закона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Санкт-Петербурга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23.09.2009 № 420-79).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8532440" y="6348285"/>
            <a:ext cx="533717" cy="32107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7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9" y="11663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925008" y="296652"/>
            <a:ext cx="7535424" cy="1116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9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Местный бюджет в бюджетной системе </a:t>
            </a:r>
          </a:p>
          <a:p>
            <a:pPr algn="ctr"/>
            <a:r>
              <a:rPr lang="ru-RU" sz="49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 Санкт-Петербурга</a:t>
            </a:r>
            <a:endParaRPr lang="ru-RU" sz="4900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340768"/>
            <a:ext cx="8064896" cy="482453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CC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96973"/>
            <a:ext cx="7621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Каждое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образование имеет собственный бюджет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 на получение в процессе осуществления бюджетного регулирования средств из бюджета Санкт-Петербурга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Формирование и исполнение бюджета муниципального образования осуществляется его органами местного самоуправления самостоятельно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соответствии с федеральными законами, законами Санкт-Петербурга, уставом муниципального образования и решениями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Формирование местного бюджета осуществляется с применением государственных региональных минимальных социальных стандартов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социальных норм, нормативами минимальных и удовлетворительных расходов бюджетов муниципального образования, устанавливаемых законами Санкт-Петербурга, решениями Муниципальных Советов муниципальных образований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8540255" y="6157226"/>
            <a:ext cx="533717" cy="321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6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9" y="116632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473396" y="548680"/>
            <a:ext cx="5328592" cy="30205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11296" y="372720"/>
            <a:ext cx="4452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Глава муниципального образования, иные должностные лица муниципального образования несут ответственность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исполнение местного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соответствии с федеральными законами, законами Санкт-Петербурга, уставом муниципального образования, решениями его Муниципального Совета.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86028" y="3789040"/>
            <a:ext cx="5328592" cy="230425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9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3978930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Органы местного самоуправления представляют отчетность об исполнении местных бюджетов в порядке, установленном федеральными законами и законами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8532440" y="6165304"/>
            <a:ext cx="533717" cy="321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0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9" y="87701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Скругленный прямоугольник 18"/>
          <p:cNvSpPr/>
          <p:nvPr/>
        </p:nvSpPr>
        <p:spPr>
          <a:xfrm>
            <a:off x="3131840" y="3645024"/>
            <a:ext cx="2880320" cy="15841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2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25008" y="296652"/>
            <a:ext cx="7535424" cy="1116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6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sz="7600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925008" y="1628800"/>
            <a:ext cx="7535424" cy="1116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это финансовый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план доходов и расходов, устанавливаемый на определенный временной период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800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744924"/>
            <a:ext cx="2160240" cy="15841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575556" y="3573016"/>
            <a:ext cx="1944216" cy="36612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Прозрачность и эффективность использования денежных средств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4653136"/>
            <a:ext cx="2160240" cy="15841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67900" y="4653136"/>
            <a:ext cx="2160240" cy="15841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357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16216" y="2744924"/>
            <a:ext cx="2160240" cy="15841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6660232" y="3710951"/>
            <a:ext cx="1944216" cy="36612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Стабильное улучшение качества жизни жителей муниципального округа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2"/>
          <p:cNvSpPr>
            <a:spLocks noGrp="1"/>
          </p:cNvSpPr>
          <p:nvPr>
            <p:ph type="body" idx="1"/>
          </p:nvPr>
        </p:nvSpPr>
        <p:spPr>
          <a:xfrm>
            <a:off x="611560" y="5373216"/>
            <a:ext cx="1944216" cy="36612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Гарантированное исполнение расходных обязательств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idx="1"/>
          </p:nvPr>
        </p:nvSpPr>
        <p:spPr>
          <a:xfrm>
            <a:off x="6732240" y="5373216"/>
            <a:ext cx="1944216" cy="36612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Сохранение сбалансированности доходов и расходов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Текст 2"/>
          <p:cNvSpPr>
            <a:spLocks noGrp="1"/>
          </p:cNvSpPr>
          <p:nvPr>
            <p:ph type="body" idx="1"/>
          </p:nvPr>
        </p:nvSpPr>
        <p:spPr>
          <a:xfrm>
            <a:off x="3347864" y="4437112"/>
            <a:ext cx="2448272" cy="36612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Принципы бюджета  муниципального образования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264472"/>
            <a:ext cx="890488" cy="76096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8809">
            <a:off x="5588910" y="2919774"/>
            <a:ext cx="890488" cy="76096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982482" cy="75919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99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22354">
            <a:off x="2638899" y="2864547"/>
            <a:ext cx="955887" cy="8025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22" name="Текст 2"/>
          <p:cNvSpPr>
            <a:spLocks noGrp="1"/>
          </p:cNvSpPr>
          <p:nvPr>
            <p:ph type="body" idx="1"/>
          </p:nvPr>
        </p:nvSpPr>
        <p:spPr>
          <a:xfrm>
            <a:off x="8532440" y="6348285"/>
            <a:ext cx="533717" cy="32107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5852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9" y="87701"/>
            <a:ext cx="891940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075830" y="116632"/>
            <a:ext cx="7600625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600" b="1" i="1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доходов </a:t>
            </a:r>
          </a:p>
          <a:p>
            <a:pPr algn="ctr"/>
            <a:r>
              <a:rPr lang="ru-RU" sz="4600" b="1" i="1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и расходов за период 2017-2021 годов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11756" y="1286633"/>
            <a:ext cx="7560840" cy="504056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403648" y="1268760"/>
            <a:ext cx="1008112" cy="3661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2771800" y="1268760"/>
            <a:ext cx="1008112" cy="3661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5508104" y="1268760"/>
            <a:ext cx="1008112" cy="3661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6876256" y="1268760"/>
            <a:ext cx="1008112" cy="3661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4139952" y="1268760"/>
            <a:ext cx="1008112" cy="3661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51324"/>
            <a:ext cx="376359" cy="418036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8532440" y="6348285"/>
            <a:ext cx="533717" cy="32107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68" y="4653136"/>
            <a:ext cx="52197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2843808" y="5373216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1759,1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1"/>
          </p:nvPr>
        </p:nvSpPr>
        <p:spPr>
          <a:xfrm>
            <a:off x="4084699" y="5229200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1630,3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93" y="1556792"/>
            <a:ext cx="6693249" cy="320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Текст 2"/>
          <p:cNvSpPr>
            <a:spLocks noGrp="1"/>
          </p:cNvSpPr>
          <p:nvPr>
            <p:ph type="body" idx="1"/>
          </p:nvPr>
        </p:nvSpPr>
        <p:spPr>
          <a:xfrm>
            <a:off x="5292080" y="5805264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1339,3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idx="1"/>
          </p:nvPr>
        </p:nvSpPr>
        <p:spPr>
          <a:xfrm>
            <a:off x="6444208" y="5285156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1600,5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Текст 2"/>
          <p:cNvSpPr>
            <a:spLocks noGrp="1"/>
          </p:cNvSpPr>
          <p:nvPr>
            <p:ph type="body" idx="1"/>
          </p:nvPr>
        </p:nvSpPr>
        <p:spPr>
          <a:xfrm>
            <a:off x="3563888" y="6021288"/>
            <a:ext cx="3071192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асходы на 1 жителя МО (рублей)</a:t>
            </a:r>
            <a:endParaRPr lang="ru-RU" sz="13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Текст 2"/>
          <p:cNvSpPr>
            <a:spLocks noGrp="1"/>
          </p:cNvSpPr>
          <p:nvPr>
            <p:ph type="body" idx="1"/>
          </p:nvPr>
        </p:nvSpPr>
        <p:spPr>
          <a:xfrm>
            <a:off x="3707904" y="4365104"/>
            <a:ext cx="2165903" cy="36004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оходы          расходы 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Текст 2"/>
          <p:cNvSpPr>
            <a:spLocks noGrp="1"/>
          </p:cNvSpPr>
          <p:nvPr>
            <p:ph type="body" idx="1"/>
          </p:nvPr>
        </p:nvSpPr>
        <p:spPr>
          <a:xfrm rot="16200000">
            <a:off x="1575642" y="3600994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effectLst>
                  <a:glow rad="190500">
                    <a:schemeClr val="bg1">
                      <a:alpha val="7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123012,8</a:t>
            </a:r>
            <a:endParaRPr lang="ru-RU" sz="1600" b="0" dirty="0">
              <a:effectLst>
                <a:glow rad="190500">
                  <a:schemeClr val="bg1">
                    <a:alpha val="76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2"/>
          <p:cNvSpPr>
            <a:spLocks noGrp="1"/>
          </p:cNvSpPr>
          <p:nvPr>
            <p:ph type="body" idx="1"/>
          </p:nvPr>
        </p:nvSpPr>
        <p:spPr>
          <a:xfrm>
            <a:off x="1691680" y="4581128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2244,43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Текст 2"/>
          <p:cNvSpPr>
            <a:spLocks noGrp="1"/>
          </p:cNvSpPr>
          <p:nvPr>
            <p:ph type="body" idx="1"/>
          </p:nvPr>
        </p:nvSpPr>
        <p:spPr>
          <a:xfrm rot="16200000">
            <a:off x="1087639" y="3528986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effectLst>
                  <a:glow rad="203200">
                    <a:schemeClr val="bg1">
                      <a:alpha val="9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93070,7</a:t>
            </a:r>
            <a:endParaRPr lang="ru-RU" sz="1600" b="0" dirty="0">
              <a:effectLst>
                <a:glow rad="203200">
                  <a:schemeClr val="bg1">
                    <a:alpha val="93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Текст 2"/>
          <p:cNvSpPr>
            <a:spLocks noGrp="1"/>
          </p:cNvSpPr>
          <p:nvPr>
            <p:ph type="body" idx="1"/>
          </p:nvPr>
        </p:nvSpPr>
        <p:spPr>
          <a:xfrm rot="16200000">
            <a:off x="2511746" y="3600994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effectLst>
                  <a:glow rad="190500">
                    <a:schemeClr val="bg1">
                      <a:alpha val="7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99608,0</a:t>
            </a:r>
            <a:endParaRPr lang="ru-RU" sz="1600" b="0" dirty="0">
              <a:effectLst>
                <a:glow rad="190500">
                  <a:schemeClr val="bg1">
                    <a:alpha val="76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Текст 2"/>
          <p:cNvSpPr>
            <a:spLocks noGrp="1"/>
          </p:cNvSpPr>
          <p:nvPr>
            <p:ph type="body" idx="1"/>
          </p:nvPr>
        </p:nvSpPr>
        <p:spPr>
          <a:xfrm rot="16200000">
            <a:off x="2943794" y="3600995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effectLst>
                  <a:glow rad="190500">
                    <a:schemeClr val="bg1">
                      <a:alpha val="7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96810,6</a:t>
            </a:r>
            <a:endParaRPr lang="ru-RU" sz="1600" b="0" dirty="0">
              <a:effectLst>
                <a:glow rad="190500">
                  <a:schemeClr val="bg1">
                    <a:alpha val="76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Текст 2"/>
          <p:cNvSpPr>
            <a:spLocks noGrp="1"/>
          </p:cNvSpPr>
          <p:nvPr>
            <p:ph type="body" idx="1"/>
          </p:nvPr>
        </p:nvSpPr>
        <p:spPr>
          <a:xfrm rot="16200000">
            <a:off x="3879898" y="3600994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effectLst>
                  <a:glow rad="190500">
                    <a:schemeClr val="bg1">
                      <a:alpha val="7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84658,7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1"/>
          </p:nvPr>
        </p:nvSpPr>
        <p:spPr>
          <a:xfrm rot="16200000">
            <a:off x="4311946" y="3600995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effectLst>
                  <a:glow rad="190500">
                    <a:schemeClr val="bg1">
                      <a:alpha val="7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88964,5</a:t>
            </a:r>
            <a:endParaRPr lang="ru-RU" sz="1600" b="0" dirty="0">
              <a:effectLst>
                <a:glow rad="190500">
                  <a:schemeClr val="bg1">
                    <a:alpha val="76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Текст 2"/>
          <p:cNvSpPr>
            <a:spLocks noGrp="1"/>
          </p:cNvSpPr>
          <p:nvPr>
            <p:ph type="body" idx="1"/>
          </p:nvPr>
        </p:nvSpPr>
        <p:spPr>
          <a:xfrm rot="16200000">
            <a:off x="5264102" y="3673003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effectLst>
                  <a:glow rad="190500">
                    <a:schemeClr val="bg1">
                      <a:alpha val="7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70628,9</a:t>
            </a:r>
            <a:endParaRPr lang="ru-RU" sz="1600" b="0" dirty="0">
              <a:effectLst>
                <a:glow rad="190500">
                  <a:schemeClr val="bg1">
                    <a:alpha val="76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 rot="16200000">
            <a:off x="5696150" y="3673003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effectLst>
                  <a:glow rad="190500">
                    <a:schemeClr val="bg1">
                      <a:alpha val="7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72461,6</a:t>
            </a:r>
          </a:p>
        </p:txBody>
      </p:sp>
      <p:sp>
        <p:nvSpPr>
          <p:cNvPr id="34" name="Текст 2"/>
          <p:cNvSpPr>
            <a:spLocks noGrp="1"/>
          </p:cNvSpPr>
          <p:nvPr>
            <p:ph type="body" idx="1"/>
          </p:nvPr>
        </p:nvSpPr>
        <p:spPr>
          <a:xfrm rot="16200000">
            <a:off x="6616202" y="3600995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effectLst>
                  <a:glow rad="190500">
                    <a:schemeClr val="bg1">
                      <a:alpha val="7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85487,3</a:t>
            </a:r>
            <a:endParaRPr lang="ru-RU" sz="1600" b="0" dirty="0">
              <a:effectLst>
                <a:glow rad="190500">
                  <a:schemeClr val="bg1">
                    <a:alpha val="76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Текст 2"/>
          <p:cNvSpPr>
            <a:spLocks noGrp="1"/>
          </p:cNvSpPr>
          <p:nvPr>
            <p:ph type="body" idx="1"/>
          </p:nvPr>
        </p:nvSpPr>
        <p:spPr>
          <a:xfrm rot="16200000">
            <a:off x="7064302" y="3600994"/>
            <a:ext cx="1152128" cy="2320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effectLst>
                  <a:glow rad="190500">
                    <a:schemeClr val="bg1">
                      <a:alpha val="7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85364,9</a:t>
            </a:r>
            <a:endParaRPr lang="ru-RU" sz="1600" b="0" dirty="0">
              <a:effectLst>
                <a:glow rad="190500">
                  <a:schemeClr val="bg1">
                    <a:alpha val="76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76" y="617320"/>
            <a:ext cx="192440" cy="197713"/>
          </a:xfrm>
          <a:prstGeom prst="rect">
            <a:avLst/>
          </a:prstGeom>
        </p:spPr>
      </p:pic>
      <p:sp>
        <p:nvSpPr>
          <p:cNvPr id="39" name="Подзаголовок 2"/>
          <p:cNvSpPr txBox="1">
            <a:spLocks/>
          </p:cNvSpPr>
          <p:nvPr/>
        </p:nvSpPr>
        <p:spPr>
          <a:xfrm>
            <a:off x="3457758" y="975685"/>
            <a:ext cx="2488057" cy="34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solidFill>
                  <a:srgbClr val="3C66BA"/>
                </a:solidFill>
                <a:latin typeface="Times New Roman" pitchFamily="18" charset="0"/>
                <a:cs typeface="Times New Roman" pitchFamily="18" charset="0"/>
              </a:rPr>
              <a:t>(тысяч рублей)</a:t>
            </a:r>
            <a:endParaRPr lang="ru-RU" sz="12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2195735" y="6184501"/>
            <a:ext cx="6048673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______________________</a:t>
            </a:r>
            <a:endParaRPr lang="ru-RU" sz="1100" b="1" dirty="0"/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мосеверный.рф - Местная администрация - Бюджет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91" y="6460342"/>
            <a:ext cx="150577" cy="1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48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</TotalTime>
  <Words>4248</Words>
  <Application>Microsoft Office PowerPoint</Application>
  <PresentationFormat>Экран (4:3)</PresentationFormat>
  <Paragraphs>886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2022</dc:title>
  <dc:creator>Теплухина Татьяна Александровна</dc:creator>
  <cp:lastModifiedBy>Теплухина Татьяна Александровна</cp:lastModifiedBy>
  <cp:revision>244</cp:revision>
  <cp:lastPrinted>2022-05-30T12:37:27Z</cp:lastPrinted>
  <dcterms:created xsi:type="dcterms:W3CDTF">2022-03-10T11:56:08Z</dcterms:created>
  <dcterms:modified xsi:type="dcterms:W3CDTF">2023-03-28T12:21:42Z</dcterms:modified>
</cp:coreProperties>
</file>